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0.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49.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17.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6.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78"/>
  </p:notesMasterIdLst>
  <p:sldIdLst>
    <p:sldId id="336" r:id="rId2"/>
    <p:sldId id="259" r:id="rId3"/>
    <p:sldId id="365" r:id="rId4"/>
    <p:sldId id="398" r:id="rId5"/>
    <p:sldId id="399" r:id="rId6"/>
    <p:sldId id="366" r:id="rId7"/>
    <p:sldId id="367" r:id="rId8"/>
    <p:sldId id="368" r:id="rId9"/>
    <p:sldId id="341" r:id="rId10"/>
    <p:sldId id="342" r:id="rId11"/>
    <p:sldId id="343" r:id="rId12"/>
    <p:sldId id="344" r:id="rId13"/>
    <p:sldId id="345" r:id="rId14"/>
    <p:sldId id="400"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420" r:id="rId35"/>
    <p:sldId id="421" r:id="rId36"/>
    <p:sldId id="422" r:id="rId37"/>
    <p:sldId id="423" r:id="rId38"/>
    <p:sldId id="424" r:id="rId39"/>
    <p:sldId id="425"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439" r:id="rId54"/>
    <p:sldId id="440" r:id="rId55"/>
    <p:sldId id="441" r:id="rId56"/>
    <p:sldId id="442" r:id="rId57"/>
    <p:sldId id="443" r:id="rId58"/>
    <p:sldId id="444" r:id="rId59"/>
    <p:sldId id="445" r:id="rId60"/>
    <p:sldId id="446" r:id="rId61"/>
    <p:sldId id="447" r:id="rId62"/>
    <p:sldId id="448" r:id="rId63"/>
    <p:sldId id="449" r:id="rId64"/>
    <p:sldId id="450" r:id="rId65"/>
    <p:sldId id="451" r:id="rId66"/>
    <p:sldId id="452" r:id="rId67"/>
    <p:sldId id="453" r:id="rId68"/>
    <p:sldId id="454" r:id="rId69"/>
    <p:sldId id="455" r:id="rId70"/>
    <p:sldId id="456" r:id="rId71"/>
    <p:sldId id="457" r:id="rId72"/>
    <p:sldId id="458" r:id="rId73"/>
    <p:sldId id="459" r:id="rId74"/>
    <p:sldId id="460" r:id="rId75"/>
    <p:sldId id="461" r:id="rId76"/>
    <p:sldId id="462"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 User" initials="CU"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B6D5AB"/>
    <a:srgbClr val="EA0000"/>
    <a:srgbClr val="77933C"/>
    <a:srgbClr val="FF3300"/>
    <a:srgbClr val="FF0000"/>
    <a:srgbClr val="CC0000"/>
    <a:srgbClr val="73BEF1"/>
    <a:srgbClr val="1376B9"/>
    <a:srgbClr val="1312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5622" autoAdjust="0"/>
    <p:restoredTop sz="94686" autoAdjust="0"/>
  </p:normalViewPr>
  <p:slideViewPr>
    <p:cSldViewPr>
      <p:cViewPr varScale="1">
        <p:scale>
          <a:sx n="74" d="100"/>
          <a:sy n="74" d="100"/>
        </p:scale>
        <p:origin x="642" y="54"/>
      </p:cViewPr>
      <p:guideLst>
        <p:guide orient="horz" pos="2160"/>
        <p:guide pos="2880"/>
      </p:guideLst>
    </p:cSldViewPr>
  </p:slideViewPr>
  <p:outlineViewPr>
    <p:cViewPr>
      <p:scale>
        <a:sx n="33" d="100"/>
        <a:sy n="33" d="100"/>
      </p:scale>
      <p:origin x="0" y="736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86"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B02248-3E8E-4013-A492-EE2D20E1DA6B}" type="datetimeFigureOut">
              <a:rPr lang="en-US" smtClean="0"/>
              <a:pPr/>
              <a:t>1/22/2016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03EE-1FBA-4CD6-A9B1-250AC4FFD3B6}" type="slidenum">
              <a:rPr lang="en-US" smtClean="0"/>
              <a:pPr/>
              <a:t>‹#›</a:t>
            </a:fld>
            <a:endParaRPr lang="en-US" dirty="0"/>
          </a:p>
        </p:txBody>
      </p:sp>
    </p:spTree>
    <p:extLst>
      <p:ext uri="{BB962C8B-B14F-4D97-AF65-F5344CB8AC3E}">
        <p14:creationId xmlns:p14="http://schemas.microsoft.com/office/powerpoint/2010/main" val="2851243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75438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962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24400" y="1600200"/>
            <a:ext cx="3962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396239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1" y="2174875"/>
            <a:ext cx="396239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724400" y="1535113"/>
            <a:ext cx="39624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724400" y="2174875"/>
            <a:ext cx="39624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
            <a:ext cx="7772400" cy="1143000"/>
          </a:xfrm>
        </p:spPr>
        <p:txBody>
          <a:bodyPr/>
          <a:lstStyle/>
          <a:p>
            <a:r>
              <a:rPr lang="en-US" dirty="0" smtClean="0"/>
              <a:t>Click to edit Master title style</a:t>
            </a:r>
            <a:endParaRPr lang="en-US" dirty="0"/>
          </a:p>
        </p:txBody>
      </p:sp>
      <p:sp>
        <p:nvSpPr>
          <p:cNvPr id="5" name="Slide Number Placeholder 4"/>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a:t>
            </a:fld>
            <a:endParaRPr lang="en-US" dirty="0"/>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82880"/>
            <a:ext cx="7772400" cy="1143000"/>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006600"/>
                </a:solidFill>
              </a:rPr>
              <a:t>© 2014 Cengage Learning. All Rights Reserved.</a:t>
            </a:r>
            <a:endParaRPr lang="en-US" sz="1000" dirty="0">
              <a:solidFill>
                <a:srgbClr val="006600"/>
              </a:solidFill>
            </a:endParaRPr>
          </a:p>
        </p:txBody>
      </p:sp>
      <p:sp>
        <p:nvSpPr>
          <p:cNvPr id="6" name="Slide Number Placeholder 5"/>
          <p:cNvSpPr>
            <a:spLocks noGrp="1"/>
          </p:cNvSpPr>
          <p:nvPr>
            <p:ph type="sldNum" sz="quarter" idx="4"/>
          </p:nvPr>
        </p:nvSpPr>
        <p:spPr>
          <a:xfrm>
            <a:off x="7132320" y="6583680"/>
            <a:ext cx="1828800" cy="274320"/>
          </a:xfrm>
          <a:prstGeom prst="rect">
            <a:avLst/>
          </a:prstGeom>
          <a:solidFill>
            <a:schemeClr val="tx1"/>
          </a:solidFill>
        </p:spPr>
        <p:txBody>
          <a:bodyPr vert="horz" lIns="91440" tIns="45720" rIns="91440" bIns="45720" rtlCol="0" anchor="ctr"/>
          <a:lstStyle>
            <a:lvl1pPr algn="r">
              <a:defRPr sz="1200">
                <a:solidFill>
                  <a:schemeClr val="bg1"/>
                </a:solidFill>
              </a:defRPr>
            </a:lvl1pPr>
          </a:lstStyle>
          <a:p>
            <a:r>
              <a:rPr lang="en-US" dirty="0" smtClean="0"/>
              <a:t>SLIDE </a:t>
            </a:r>
            <a:fld id="{FCD2455E-EC1D-45EA-B6B2-90AB88848CFD}" type="slidenum">
              <a:rPr lang="en-US" smtClean="0"/>
              <a:pPr/>
              <a:t>‹#›</a:t>
            </a:fld>
            <a:endParaRPr lang="en-US" dirty="0"/>
          </a:p>
        </p:txBody>
      </p:sp>
      <p:cxnSp>
        <p:nvCxnSpPr>
          <p:cNvPr id="12" name="Straight Connector 11"/>
          <p:cNvCxnSpPr/>
          <p:nvPr/>
        </p:nvCxnSpPr>
        <p:spPr>
          <a:xfrm>
            <a:off x="0" y="1325880"/>
            <a:ext cx="8686800" cy="0"/>
          </a:xfrm>
          <a:prstGeom prst="line">
            <a:avLst/>
          </a:prstGeom>
          <a:ln w="38100">
            <a:solidFill>
              <a:srgbClr val="AAD24B"/>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ransition>
    <p:wipe dir="r"/>
  </p:transition>
  <p:hf hdr="0" ftr="0" dt="0"/>
  <p:txStyles>
    <p:titleStyle>
      <a:lvl1pPr algn="l"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FF0000"/>
        </a:buClr>
        <a:buFont typeface="Calibri" pitchFamily="34" charset="0"/>
        <a:buChar char="●"/>
        <a:defRPr lang="en-US" sz="3200" kern="1200" dirty="0" smtClean="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Calibri"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tx1"/>
        </a:buClr>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Learning Objectives</a:t>
            </a:r>
            <a:endParaRPr lang="en-US" sz="2800" dirty="0"/>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006600"/>
                </a:solidFill>
              </a:rPr>
              <a:t>© 2014 Cengage Learning. All Rights Reserved.</a:t>
            </a:r>
            <a:endParaRPr lang="en-US" sz="1000" dirty="0">
              <a:solidFill>
                <a:srgbClr val="006600"/>
              </a:solidFill>
            </a:endParaRPr>
          </a:p>
        </p:txBody>
      </p:sp>
      <p:sp>
        <p:nvSpPr>
          <p:cNvPr id="9" name="TextBox 8"/>
          <p:cNvSpPr txBox="1"/>
          <p:nvPr/>
        </p:nvSpPr>
        <p:spPr>
          <a:xfrm>
            <a:off x="1828801" y="2514600"/>
            <a:ext cx="6400800" cy="2985433"/>
          </a:xfrm>
          <a:prstGeom prst="rect">
            <a:avLst/>
          </a:prstGeom>
          <a:noFill/>
        </p:spPr>
        <p:txBody>
          <a:bodyPr wrap="square" rtlCol="0">
            <a:spAutoFit/>
          </a:bodyPr>
          <a:lstStyle/>
          <a:p>
            <a:pPr marL="685800" indent="-685800">
              <a:spcAft>
                <a:spcPts val="1200"/>
              </a:spcAft>
            </a:pPr>
            <a:r>
              <a:rPr lang="en-US" sz="2400" b="1" dirty="0" smtClean="0"/>
              <a:t>LO</a:t>
            </a:r>
            <a:r>
              <a:rPr lang="en-US" sz="2400" b="1" dirty="0" smtClean="0">
                <a:solidFill>
                  <a:srgbClr val="FF0000"/>
                </a:solidFill>
              </a:rPr>
              <a:t>1</a:t>
            </a:r>
            <a:r>
              <a:rPr lang="en-US" sz="2400" dirty="0" smtClean="0"/>
              <a:t> 	Distinguish among service, retail merchandising, and wholesale merchandising businesses.</a:t>
            </a:r>
          </a:p>
          <a:p>
            <a:pPr marL="685800" indent="-685800">
              <a:spcAft>
                <a:spcPts val="1200"/>
              </a:spcAft>
            </a:pPr>
            <a:r>
              <a:rPr lang="en-US" sz="2400" b="1" dirty="0" smtClean="0"/>
              <a:t>LO</a:t>
            </a:r>
            <a:r>
              <a:rPr lang="en-US" sz="2400" b="1" dirty="0" smtClean="0">
                <a:solidFill>
                  <a:srgbClr val="FF0000"/>
                </a:solidFill>
              </a:rPr>
              <a:t>2</a:t>
            </a:r>
            <a:r>
              <a:rPr lang="en-US" sz="2400" b="1" dirty="0" smtClean="0"/>
              <a:t> 	</a:t>
            </a:r>
            <a:r>
              <a:rPr lang="en-US" sz="2400" dirty="0" smtClean="0"/>
              <a:t>Identify differences between a sole proprietorship and a corporation.</a:t>
            </a:r>
          </a:p>
          <a:p>
            <a:pPr marL="685800" indent="-685800">
              <a:spcAft>
                <a:spcPts val="1200"/>
              </a:spcAft>
            </a:pPr>
            <a:r>
              <a:rPr lang="en-US" sz="2400" b="1" dirty="0" smtClean="0"/>
              <a:t>LO</a:t>
            </a:r>
            <a:r>
              <a:rPr lang="en-US" sz="2400" b="1" dirty="0" smtClean="0">
                <a:solidFill>
                  <a:srgbClr val="FF0000"/>
                </a:solidFill>
              </a:rPr>
              <a:t>3 	</a:t>
            </a:r>
            <a:r>
              <a:rPr lang="en-US" sz="2400" dirty="0" smtClean="0"/>
              <a:t>Explain the relationship between a subsidiary ledger and a controlling account.</a:t>
            </a:r>
          </a:p>
        </p:txBody>
      </p:sp>
      <p:pic>
        <p:nvPicPr>
          <p:cNvPr id="22530" name="Picture 2"/>
          <p:cNvPicPr>
            <a:picLocks noChangeAspect="1" noChangeArrowheads="1"/>
          </p:cNvPicPr>
          <p:nvPr/>
        </p:nvPicPr>
        <p:blipFill>
          <a:blip r:embed="rId2" cstate="print"/>
          <a:srcRect r="705"/>
          <a:stretch>
            <a:fillRect/>
          </a:stretch>
        </p:blipFill>
        <p:spPr bwMode="auto">
          <a:xfrm>
            <a:off x="0" y="0"/>
            <a:ext cx="9144000" cy="221705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9-1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2.	</a:t>
            </a:r>
            <a:r>
              <a:rPr lang="en-US" dirty="0" smtClean="0"/>
              <a:t>What </a:t>
            </a:r>
            <a:r>
              <a:rPr lang="en-US" dirty="0"/>
              <a:t>allows a corporation to own property, incur liabilities, and enter </a:t>
            </a:r>
            <a:r>
              <a:rPr lang="en-US" dirty="0" smtClean="0"/>
              <a:t>into contracts </a:t>
            </a:r>
            <a:r>
              <a:rPr lang="en-US" dirty="0"/>
              <a:t>in its own name</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10</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A corporation, through the rights granted in its charter, has the legal rights of a person.</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9"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9-1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3.	</a:t>
            </a:r>
            <a:r>
              <a:rPr lang="en-US" dirty="0" smtClean="0"/>
              <a:t>What </a:t>
            </a:r>
            <a:r>
              <a:rPr lang="en-US" dirty="0"/>
              <a:t>is the principal difference between the accounting records </a:t>
            </a:r>
            <a:r>
              <a:rPr lang="en-US" dirty="0" smtClean="0"/>
              <a:t>of proprietorships </a:t>
            </a:r>
            <a:r>
              <a:rPr lang="en-US" dirty="0"/>
              <a:t>and corporations</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11</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fontScale="92500" lnSpcReduction="10000"/>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Proprietorships have a single capital and drawing account for the owner. A corporation has separate capital accounts for the stock issued and for the earnings kept in the business.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9"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9-1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4.	</a:t>
            </a:r>
            <a:r>
              <a:rPr lang="en-US" dirty="0" smtClean="0"/>
              <a:t>What </a:t>
            </a:r>
            <a:r>
              <a:rPr lang="en-US" dirty="0"/>
              <a:t>is the relationship between a controlling account and a </a:t>
            </a:r>
            <a:r>
              <a:rPr lang="en-US" dirty="0" smtClean="0"/>
              <a:t>subsidiary ledger?</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12</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The sum of the subsidiary ledger accounts is equal to the balance in the general ledger controlling account.</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9"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9-1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5.	</a:t>
            </a:r>
            <a:r>
              <a:rPr lang="en-US" dirty="0" smtClean="0"/>
              <a:t>What </a:t>
            </a:r>
            <a:r>
              <a:rPr lang="en-US" dirty="0"/>
              <a:t>column on a general ledger form is not on an accounts payable </a:t>
            </a:r>
            <a:r>
              <a:rPr lang="en-US" dirty="0" smtClean="0"/>
              <a:t>ledger form?</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13</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1"/>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Debit Balance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9"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 Together 9-1</a:t>
            </a:r>
            <a:br>
              <a:rPr lang="en-US" dirty="0" smtClean="0"/>
            </a:br>
            <a:r>
              <a:rPr lang="en-US" dirty="0" smtClean="0"/>
              <a:t>On You Own 9-1</a:t>
            </a:r>
            <a:endParaRPr lang="en-US" dirty="0"/>
          </a:p>
        </p:txBody>
      </p:sp>
      <p:sp>
        <p:nvSpPr>
          <p:cNvPr id="3" name="Content Placeholder 2"/>
          <p:cNvSpPr>
            <a:spLocks noGrp="1"/>
          </p:cNvSpPr>
          <p:nvPr>
            <p:ph sz="half" idx="1"/>
          </p:nvPr>
        </p:nvSpPr>
        <p:spPr/>
        <p:txBody>
          <a:bodyPr/>
          <a:lstStyle/>
          <a:p>
            <a:r>
              <a:rPr lang="en-US" dirty="0" smtClean="0"/>
              <a:t>Work Together</a:t>
            </a:r>
          </a:p>
          <a:p>
            <a:pPr lvl="1"/>
            <a:r>
              <a:rPr lang="en-US" dirty="0" smtClean="0"/>
              <a:t>9-1 (Excel)</a:t>
            </a:r>
          </a:p>
          <a:p>
            <a:pPr lvl="1"/>
            <a:r>
              <a:rPr lang="en-US" dirty="0" smtClean="0"/>
              <a:t>Modeled</a:t>
            </a:r>
            <a:endParaRPr lang="en-US" dirty="0"/>
          </a:p>
        </p:txBody>
      </p:sp>
      <p:sp>
        <p:nvSpPr>
          <p:cNvPr id="4" name="Content Placeholder 3"/>
          <p:cNvSpPr>
            <a:spLocks noGrp="1"/>
          </p:cNvSpPr>
          <p:nvPr>
            <p:ph sz="half" idx="2"/>
          </p:nvPr>
        </p:nvSpPr>
        <p:spPr/>
        <p:txBody>
          <a:bodyPr/>
          <a:lstStyle/>
          <a:p>
            <a:r>
              <a:rPr lang="en-US" dirty="0" smtClean="0"/>
              <a:t>On Your Own</a:t>
            </a:r>
          </a:p>
          <a:p>
            <a:pPr lvl="1"/>
            <a:r>
              <a:rPr lang="en-US" dirty="0" smtClean="0"/>
              <a:t>9-1 (Excel)</a:t>
            </a:r>
          </a:p>
          <a:p>
            <a:pPr lvl="1"/>
            <a:r>
              <a:rPr lang="en-US" dirty="0" smtClean="0"/>
              <a:t>Complete</a:t>
            </a:r>
            <a:endParaRPr lang="en-US" dirty="0"/>
          </a:p>
        </p:txBody>
      </p:sp>
      <p:sp>
        <p:nvSpPr>
          <p:cNvPr id="5" name="Slide Number Placeholder 4"/>
          <p:cNvSpPr>
            <a:spLocks noGrp="1"/>
          </p:cNvSpPr>
          <p:nvPr>
            <p:ph type="sldNum" sz="quarter" idx="12"/>
          </p:nvPr>
        </p:nvSpPr>
        <p:spPr/>
        <p:txBody>
          <a:bodyPr/>
          <a:lstStyle/>
          <a:p>
            <a:r>
              <a:rPr lang="en-US" smtClean="0"/>
              <a:t>SLIDE </a:t>
            </a:r>
            <a:fld id="{FCD2455E-EC1D-45EA-B6B2-90AB88848CFD}" type="slidenum">
              <a:rPr lang="en-US" smtClean="0"/>
              <a:pPr/>
              <a:t>14</a:t>
            </a:fld>
            <a:endParaRPr lang="en-US" dirty="0"/>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Learning Objectives</a:t>
            </a:r>
            <a:endParaRPr lang="en-US" sz="2800" dirty="0"/>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006600"/>
                </a:solidFill>
              </a:rPr>
              <a:t>© 2014 Cengage Learning. All Rights Reserved.</a:t>
            </a:r>
            <a:endParaRPr lang="en-US" sz="1000" dirty="0">
              <a:solidFill>
                <a:srgbClr val="006600"/>
              </a:solidFill>
            </a:endParaRPr>
          </a:p>
        </p:txBody>
      </p:sp>
      <p:sp>
        <p:nvSpPr>
          <p:cNvPr id="9" name="TextBox 8"/>
          <p:cNvSpPr txBox="1"/>
          <p:nvPr/>
        </p:nvSpPr>
        <p:spPr>
          <a:xfrm>
            <a:off x="1828801" y="2514600"/>
            <a:ext cx="6400800" cy="2246769"/>
          </a:xfrm>
          <a:prstGeom prst="rect">
            <a:avLst/>
          </a:prstGeom>
          <a:noFill/>
        </p:spPr>
        <p:txBody>
          <a:bodyPr wrap="square" rtlCol="0">
            <a:spAutoFit/>
          </a:bodyPr>
          <a:lstStyle/>
          <a:p>
            <a:pPr marL="685800" indent="-685800">
              <a:spcAft>
                <a:spcPts val="1200"/>
              </a:spcAft>
            </a:pPr>
            <a:r>
              <a:rPr lang="en-US" sz="2400" b="1" dirty="0" smtClean="0"/>
              <a:t>LO</a:t>
            </a:r>
            <a:r>
              <a:rPr lang="en-US" sz="2400" b="1" dirty="0" smtClean="0">
                <a:solidFill>
                  <a:srgbClr val="FF0000"/>
                </a:solidFill>
              </a:rPr>
              <a:t>4</a:t>
            </a:r>
            <a:r>
              <a:rPr lang="en-US" sz="2400" dirty="0" smtClean="0"/>
              <a:t> 	Describe accounting procedures used in ordering merchandise.</a:t>
            </a:r>
          </a:p>
          <a:p>
            <a:pPr marL="685800" indent="-685800">
              <a:spcAft>
                <a:spcPts val="1200"/>
              </a:spcAft>
            </a:pPr>
            <a:r>
              <a:rPr lang="en-US" sz="2400" b="1" dirty="0" smtClean="0"/>
              <a:t>LO</a:t>
            </a:r>
            <a:r>
              <a:rPr lang="en-US" sz="2400" b="1" dirty="0" smtClean="0">
                <a:solidFill>
                  <a:srgbClr val="FF0000"/>
                </a:solidFill>
              </a:rPr>
              <a:t>5</a:t>
            </a:r>
            <a:r>
              <a:rPr lang="en-US" sz="2400" b="1" dirty="0" smtClean="0"/>
              <a:t> 	</a:t>
            </a:r>
            <a:r>
              <a:rPr lang="en-US" sz="2400" dirty="0" smtClean="0"/>
              <a:t>Discuss the purpose of a special journal.</a:t>
            </a:r>
          </a:p>
          <a:p>
            <a:pPr marL="685800" indent="-685800">
              <a:spcAft>
                <a:spcPts val="1200"/>
              </a:spcAft>
            </a:pPr>
            <a:r>
              <a:rPr lang="en-US" sz="2400" b="1" dirty="0" smtClean="0"/>
              <a:t>LO</a:t>
            </a:r>
            <a:r>
              <a:rPr lang="en-US" sz="2400" b="1" dirty="0" smtClean="0">
                <a:solidFill>
                  <a:srgbClr val="FF0000"/>
                </a:solidFill>
              </a:rPr>
              <a:t>6</a:t>
            </a:r>
            <a:r>
              <a:rPr lang="en-US" sz="2400" b="1" dirty="0" smtClean="0"/>
              <a:t> 	</a:t>
            </a:r>
            <a:r>
              <a:rPr lang="en-US" sz="2400" dirty="0" smtClean="0"/>
              <a:t>Journalize purchases of merchandise on account using a purchases journal.</a:t>
            </a:r>
          </a:p>
        </p:txBody>
      </p:sp>
      <p:pic>
        <p:nvPicPr>
          <p:cNvPr id="4098" name="Picture 2"/>
          <p:cNvPicPr>
            <a:picLocks noChangeAspect="1" noChangeArrowheads="1"/>
          </p:cNvPicPr>
          <p:nvPr/>
        </p:nvPicPr>
        <p:blipFill>
          <a:blip r:embed="rId2" cstate="print"/>
          <a:srcRect/>
          <a:stretch>
            <a:fillRect/>
          </a:stretch>
        </p:blipFill>
        <p:spPr bwMode="auto">
          <a:xfrm>
            <a:off x="0" y="1"/>
            <a:ext cx="9144000" cy="2199121"/>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Measuring Inventory</a:t>
            </a:r>
            <a:endParaRPr lang="en-US" dirty="0"/>
          </a:p>
        </p:txBody>
      </p:sp>
      <p:sp>
        <p:nvSpPr>
          <p:cNvPr id="4" name="Content Placeholder 3"/>
          <p:cNvSpPr>
            <a:spLocks noGrp="1"/>
          </p:cNvSpPr>
          <p:nvPr>
            <p:ph idx="1"/>
          </p:nvPr>
        </p:nvSpPr>
        <p:spPr/>
        <p:txBody>
          <a:bodyPr/>
          <a:lstStyle/>
          <a:p>
            <a:r>
              <a:rPr lang="en-US" dirty="0" smtClean="0"/>
              <a:t>A list of assets, usually containing the value of individual items, is called an </a:t>
            </a:r>
            <a:r>
              <a:rPr lang="en-US" b="1" dirty="0" smtClean="0">
                <a:solidFill>
                  <a:srgbClr val="0070C0"/>
                </a:solidFill>
              </a:rPr>
              <a:t>inventory</a:t>
            </a:r>
            <a:r>
              <a:rPr lang="en-US" dirty="0" smtClean="0"/>
              <a:t>. </a:t>
            </a:r>
          </a:p>
          <a:p>
            <a:r>
              <a:rPr lang="en-US" dirty="0" smtClean="0"/>
              <a:t>The goods a business has on hand for sale to customers is called </a:t>
            </a:r>
            <a:r>
              <a:rPr lang="en-US" b="1" dirty="0" smtClean="0">
                <a:solidFill>
                  <a:srgbClr val="0070C0"/>
                </a:solidFill>
              </a:rPr>
              <a:t>merchandise inventory</a:t>
            </a:r>
            <a:r>
              <a:rPr lang="en-US" dirty="0" smtClean="0"/>
              <a:t>.</a:t>
            </a:r>
            <a:endParaRPr lang="en-US" dirty="0"/>
          </a:p>
        </p:txBody>
      </p:sp>
      <p:sp>
        <p:nvSpPr>
          <p:cNvPr id="2" name="Slide Number Placeholder 1"/>
          <p:cNvSpPr>
            <a:spLocks noGrp="1"/>
          </p:cNvSpPr>
          <p:nvPr>
            <p:ph type="sldNum" sz="quarter" idx="12"/>
          </p:nvPr>
        </p:nvSpPr>
        <p:spPr/>
        <p:txBody>
          <a:bodyPr/>
          <a:lstStyle/>
          <a:p>
            <a:r>
              <a:rPr lang="en-US" smtClean="0"/>
              <a:t>SLIDE </a:t>
            </a:r>
            <a:fld id="{FCD2455E-EC1D-45EA-B6B2-90AB88848CFD}" type="slidenum">
              <a:rPr lang="en-US" smtClean="0"/>
              <a:pPr/>
              <a:t>16</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LO4</a:t>
            </a:r>
            <a:endParaRPr lang="en-US" dirty="0"/>
          </a:p>
        </p:txBody>
      </p:sp>
      <p:grpSp>
        <p:nvGrpSpPr>
          <p:cNvPr id="6" name="Group 5"/>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Perpetual Inventory Method</a:t>
            </a:r>
            <a:endParaRPr lang="en-US" dirty="0"/>
          </a:p>
        </p:txBody>
      </p:sp>
      <p:sp>
        <p:nvSpPr>
          <p:cNvPr id="3" name="Content Placeholder 2"/>
          <p:cNvSpPr>
            <a:spLocks noGrp="1"/>
          </p:cNvSpPr>
          <p:nvPr>
            <p:ph idx="1"/>
          </p:nvPr>
        </p:nvSpPr>
        <p:spPr/>
        <p:txBody>
          <a:bodyPr/>
          <a:lstStyle/>
          <a:p>
            <a:r>
              <a:rPr lang="en-US" dirty="0" smtClean="0"/>
              <a:t>An inventory determined by keeping a continuous record of increases, decreases, and the balance on hand of each item of merchandise is called a </a:t>
            </a:r>
            <a:r>
              <a:rPr lang="en-US" b="1" dirty="0" smtClean="0">
                <a:solidFill>
                  <a:srgbClr val="0070C0"/>
                </a:solidFill>
              </a:rPr>
              <a:t>perpetual inventory</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17</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LO4</a:t>
            </a:r>
            <a:endParaRPr lang="en-US" dirty="0"/>
          </a:p>
        </p:txBody>
      </p:sp>
      <p:grpSp>
        <p:nvGrpSpPr>
          <p:cNvPr id="6" name="Group 5"/>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Periodic Inventory Method</a:t>
            </a:r>
            <a:endParaRPr lang="en-US" dirty="0"/>
          </a:p>
        </p:txBody>
      </p:sp>
      <p:sp>
        <p:nvSpPr>
          <p:cNvPr id="3" name="Content Placeholder 2"/>
          <p:cNvSpPr>
            <a:spLocks noGrp="1"/>
          </p:cNvSpPr>
          <p:nvPr>
            <p:ph idx="1"/>
          </p:nvPr>
        </p:nvSpPr>
        <p:spPr/>
        <p:txBody>
          <a:bodyPr>
            <a:normAutofit/>
          </a:bodyPr>
          <a:lstStyle/>
          <a:p>
            <a:r>
              <a:rPr lang="en-US" dirty="0" smtClean="0"/>
              <a:t>A merchandise inventory evaluated at the end of a fiscal period is called a </a:t>
            </a:r>
            <a:r>
              <a:rPr lang="en-US" b="1" dirty="0" smtClean="0">
                <a:solidFill>
                  <a:srgbClr val="0070C0"/>
                </a:solidFill>
              </a:rPr>
              <a:t>periodic inventory</a:t>
            </a:r>
            <a:r>
              <a:rPr lang="en-US" dirty="0" smtClean="0"/>
              <a:t>. </a:t>
            </a:r>
          </a:p>
          <a:p>
            <a:r>
              <a:rPr lang="en-US" dirty="0" smtClean="0"/>
              <a:t>When a periodic inventory is conducted by counting, weighing, or measuring items of merchandise on hand, it is called a </a:t>
            </a:r>
            <a:r>
              <a:rPr lang="en-US" b="1" dirty="0">
                <a:solidFill>
                  <a:srgbClr val="0070C0"/>
                </a:solidFill>
              </a:rPr>
              <a:t>physical inventory</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18</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LO4</a:t>
            </a:r>
            <a:endParaRPr lang="en-US" dirty="0"/>
          </a:p>
        </p:txBody>
      </p:sp>
      <p:grpSp>
        <p:nvGrpSpPr>
          <p:cNvPr id="6" name="Group 5"/>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Goods Sold</a:t>
            </a:r>
            <a:endParaRPr lang="en-US" dirty="0"/>
          </a:p>
        </p:txBody>
      </p:sp>
      <p:sp>
        <p:nvSpPr>
          <p:cNvPr id="3" name="Content Placeholder 2"/>
          <p:cNvSpPr>
            <a:spLocks noGrp="1"/>
          </p:cNvSpPr>
          <p:nvPr>
            <p:ph idx="1"/>
          </p:nvPr>
        </p:nvSpPr>
        <p:spPr/>
        <p:txBody>
          <a:bodyPr/>
          <a:lstStyle/>
          <a:p>
            <a:r>
              <a:rPr lang="en-US" dirty="0" smtClean="0"/>
              <a:t>The amount a business pays for goods it purchases to sell is called </a:t>
            </a:r>
            <a:r>
              <a:rPr lang="en-US" b="1" dirty="0" smtClean="0">
                <a:solidFill>
                  <a:srgbClr val="0070C0"/>
                </a:solidFill>
              </a:rPr>
              <a:t>cost of merchandise</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19</a:t>
            </a:fld>
            <a:endParaRPr lang="en-US" dirty="0"/>
          </a:p>
        </p:txBody>
      </p:sp>
      <p:sp>
        <p:nvSpPr>
          <p:cNvPr id="8" name="TextBox 7"/>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LO4</a:t>
            </a:r>
            <a:endParaRPr lang="en-US" dirty="0"/>
          </a:p>
        </p:txBody>
      </p:sp>
      <p:grpSp>
        <p:nvGrpSpPr>
          <p:cNvPr id="5"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Merchandising Businesses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Goods that a business purchases to sell are called </a:t>
            </a:r>
            <a:r>
              <a:rPr lang="en-US" b="1" dirty="0" smtClean="0">
                <a:solidFill>
                  <a:srgbClr val="0070C0"/>
                </a:solidFill>
              </a:rPr>
              <a:t>merchandise</a:t>
            </a:r>
            <a:r>
              <a:rPr lang="en-US" dirty="0" smtClean="0"/>
              <a:t>. </a:t>
            </a:r>
          </a:p>
          <a:p>
            <a:r>
              <a:rPr lang="en-US" dirty="0" smtClean="0"/>
              <a:t>A business that purchases and resells goods is called a </a:t>
            </a:r>
            <a:r>
              <a:rPr lang="en-US" b="1" dirty="0">
                <a:solidFill>
                  <a:srgbClr val="0070C0"/>
                </a:solidFill>
              </a:rPr>
              <a:t>merchandising business</a:t>
            </a:r>
            <a:r>
              <a:rPr lang="en-US" dirty="0" smtClean="0"/>
              <a:t>. </a:t>
            </a:r>
          </a:p>
          <a:p>
            <a:r>
              <a:rPr lang="en-US" dirty="0" smtClean="0"/>
              <a:t>A merchandising business that sells to those who use or consume the goods is called a </a:t>
            </a:r>
            <a:r>
              <a:rPr lang="en-US" b="1" dirty="0">
                <a:solidFill>
                  <a:srgbClr val="0070C0"/>
                </a:solidFill>
              </a:rPr>
              <a:t>retail merchandising business</a:t>
            </a:r>
            <a:r>
              <a:rPr lang="en-US" dirty="0" smtClean="0"/>
              <a:t>. </a:t>
            </a:r>
          </a:p>
          <a:p>
            <a:r>
              <a:rPr lang="en-US" dirty="0" smtClean="0"/>
              <a:t>A </a:t>
            </a:r>
            <a:r>
              <a:rPr lang="en-US" b="1" dirty="0">
                <a:solidFill>
                  <a:srgbClr val="0070C0"/>
                </a:solidFill>
              </a:rPr>
              <a:t>wholesale merchandising business </a:t>
            </a:r>
            <a:r>
              <a:rPr lang="en-US" dirty="0" smtClean="0"/>
              <a:t>buys and resells merchandise primarily to other merchandising businesses.</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2</a:t>
            </a:fld>
            <a:endParaRPr lang="en-US" dirty="0"/>
          </a:p>
        </p:txBody>
      </p:sp>
      <p:grpSp>
        <p:nvGrpSpPr>
          <p:cNvPr id="11" name="Group 10"/>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sp>
        <p:nvSpPr>
          <p:cNvPr id="9" name="TextBox 8"/>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a:t>
            </a:r>
            <a:endParaRPr lang="en-US" dirty="0"/>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Ordering Merchandise</a:t>
            </a:r>
            <a:endParaRPr lang="en-US" dirty="0"/>
          </a:p>
        </p:txBody>
      </p:sp>
      <p:sp>
        <p:nvSpPr>
          <p:cNvPr id="3" name="Content Placeholder 2"/>
          <p:cNvSpPr>
            <a:spLocks noGrp="1"/>
          </p:cNvSpPr>
          <p:nvPr>
            <p:ph idx="1"/>
          </p:nvPr>
        </p:nvSpPr>
        <p:spPr>
          <a:xfrm>
            <a:off x="457200" y="1600200"/>
            <a:ext cx="7772400" cy="4525963"/>
          </a:xfrm>
        </p:spPr>
        <p:txBody>
          <a:bodyPr>
            <a:normAutofit/>
          </a:bodyPr>
          <a:lstStyle/>
          <a:p>
            <a:r>
              <a:rPr lang="en-US" dirty="0" smtClean="0"/>
              <a:t>A form requesting the purchase of merchandise is called a </a:t>
            </a:r>
            <a:r>
              <a:rPr lang="en-US" b="1" dirty="0" smtClean="0">
                <a:solidFill>
                  <a:srgbClr val="0070C0"/>
                </a:solidFill>
              </a:rPr>
              <a:t>requisition</a:t>
            </a:r>
            <a:r>
              <a:rPr lang="en-US" dirty="0" smtClean="0"/>
              <a:t>. </a:t>
            </a:r>
          </a:p>
          <a:p>
            <a:r>
              <a:rPr lang="en-US" dirty="0" smtClean="0"/>
              <a:t>A form requesting that a vendor sell merchandise to a business is called a </a:t>
            </a:r>
            <a:r>
              <a:rPr lang="en-US" b="1" dirty="0">
                <a:solidFill>
                  <a:srgbClr val="0070C0"/>
                </a:solidFill>
              </a:rPr>
              <a:t>purchase</a:t>
            </a:r>
            <a:r>
              <a:rPr lang="en-US" dirty="0" smtClean="0"/>
              <a:t> </a:t>
            </a:r>
            <a:r>
              <a:rPr lang="en-US" b="1" dirty="0">
                <a:solidFill>
                  <a:srgbClr val="0070C0"/>
                </a:solidFill>
              </a:rPr>
              <a:t>order</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20</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LO4</a:t>
            </a:r>
            <a:endParaRPr lang="en-US" dirty="0"/>
          </a:p>
        </p:txBody>
      </p:sp>
      <p:grpSp>
        <p:nvGrpSpPr>
          <p:cNvPr id="6" name="Group 5"/>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Ordering Merchandise</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21</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LO4</a:t>
            </a:r>
            <a:endParaRPr lang="en-US" dirty="0"/>
          </a:p>
        </p:txBody>
      </p:sp>
      <p:grpSp>
        <p:nvGrpSpPr>
          <p:cNvPr id="3" name="Group 5"/>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pic>
        <p:nvPicPr>
          <p:cNvPr id="9" name="Picture 8" descr="C21-SE-MC-009-Page251.jpg"/>
          <p:cNvPicPr>
            <a:picLocks noChangeAspect="1"/>
          </p:cNvPicPr>
          <p:nvPr/>
        </p:nvPicPr>
        <p:blipFill>
          <a:blip r:embed="rId2" cstate="print"/>
          <a:stretch>
            <a:fillRect/>
          </a:stretch>
        </p:blipFill>
        <p:spPr>
          <a:xfrm>
            <a:off x="771525" y="1592961"/>
            <a:ext cx="7576576" cy="4779264"/>
          </a:xfrm>
          <a:prstGeom prst="rect">
            <a:avLst/>
          </a:prstGeom>
        </p:spPr>
      </p:pic>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Using Special Journals</a:t>
            </a:r>
            <a:endParaRPr lang="en-US" dirty="0"/>
          </a:p>
        </p:txBody>
      </p:sp>
      <p:sp>
        <p:nvSpPr>
          <p:cNvPr id="7" name="Content Placeholder 6"/>
          <p:cNvSpPr>
            <a:spLocks noGrp="1"/>
          </p:cNvSpPr>
          <p:nvPr>
            <p:ph idx="1"/>
          </p:nvPr>
        </p:nvSpPr>
        <p:spPr/>
        <p:txBody>
          <a:bodyPr>
            <a:normAutofit fontScale="92500"/>
          </a:bodyPr>
          <a:lstStyle/>
          <a:p>
            <a:r>
              <a:rPr lang="en-US" dirty="0" smtClean="0"/>
              <a:t>A journal used to record only one kind of transaction is called a </a:t>
            </a:r>
            <a:r>
              <a:rPr lang="en-US" b="1" dirty="0" smtClean="0">
                <a:solidFill>
                  <a:srgbClr val="0070C0"/>
                </a:solidFill>
              </a:rPr>
              <a:t>special journal</a:t>
            </a:r>
            <a:r>
              <a:rPr lang="en-US" dirty="0" smtClean="0"/>
              <a:t>. </a:t>
            </a:r>
          </a:p>
          <a:p>
            <a:r>
              <a:rPr lang="en-US" dirty="0" smtClean="0"/>
              <a:t>Businesses typically use five journals:</a:t>
            </a:r>
          </a:p>
          <a:p>
            <a:pPr lvl="1"/>
            <a:r>
              <a:rPr lang="en-US" dirty="0" smtClean="0"/>
              <a:t>Purchases journal—for all purchases of merchandise on account</a:t>
            </a:r>
          </a:p>
          <a:p>
            <a:pPr lvl="1"/>
            <a:r>
              <a:rPr lang="en-US" dirty="0" smtClean="0"/>
              <a:t>Cash payments journal—for all cash payments</a:t>
            </a:r>
          </a:p>
          <a:p>
            <a:pPr lvl="1"/>
            <a:r>
              <a:rPr lang="en-US" dirty="0" smtClean="0"/>
              <a:t>Sales journal—for all sales of merchandise on account</a:t>
            </a:r>
          </a:p>
          <a:p>
            <a:pPr lvl="1"/>
            <a:r>
              <a:rPr lang="en-US" dirty="0" smtClean="0"/>
              <a:t>Cash receipts journal—for all cash receipts</a:t>
            </a:r>
          </a:p>
          <a:p>
            <a:pPr lvl="1"/>
            <a:r>
              <a:rPr lang="en-US" dirty="0" smtClean="0"/>
              <a:t>General journal—for all other transactions</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22</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LO5</a:t>
            </a:r>
            <a:endParaRPr lang="en-US" dirty="0"/>
          </a:p>
        </p:txBody>
      </p:sp>
      <p:grpSp>
        <p:nvGrpSpPr>
          <p:cNvPr id="3" name="Group 9"/>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Purchases Journal</a:t>
            </a:r>
            <a:endParaRPr lang="en-US" dirty="0"/>
          </a:p>
        </p:txBody>
      </p:sp>
      <p:sp>
        <p:nvSpPr>
          <p:cNvPr id="3" name="Content Placeholder 2"/>
          <p:cNvSpPr>
            <a:spLocks noGrp="1"/>
          </p:cNvSpPr>
          <p:nvPr>
            <p:ph idx="1"/>
          </p:nvPr>
        </p:nvSpPr>
        <p:spPr/>
        <p:txBody>
          <a:bodyPr>
            <a:normAutofit lnSpcReduction="10000"/>
          </a:bodyPr>
          <a:lstStyle/>
          <a:p>
            <a:r>
              <a:rPr lang="en-US" dirty="0" smtClean="0"/>
              <a:t>A transaction in which the items purchased are to be paid for later is called a </a:t>
            </a:r>
            <a:r>
              <a:rPr lang="en-US" b="1" dirty="0" smtClean="0">
                <a:solidFill>
                  <a:srgbClr val="0070C0"/>
                </a:solidFill>
              </a:rPr>
              <a:t>purchase on account</a:t>
            </a:r>
            <a:r>
              <a:rPr lang="en-US" dirty="0" smtClean="0"/>
              <a:t>. </a:t>
            </a:r>
          </a:p>
          <a:p>
            <a:r>
              <a:rPr lang="en-US" dirty="0" smtClean="0"/>
              <a:t>A </a:t>
            </a:r>
            <a:r>
              <a:rPr lang="en-US" b="1" dirty="0" smtClean="0">
                <a:solidFill>
                  <a:srgbClr val="0070C0"/>
                </a:solidFill>
              </a:rPr>
              <a:t>purchases journal </a:t>
            </a:r>
            <a:r>
              <a:rPr lang="en-US" dirty="0" smtClean="0"/>
              <a:t>is a special journal used to record only purchases of merchandise on account. </a:t>
            </a:r>
          </a:p>
          <a:p>
            <a:r>
              <a:rPr lang="en-US" dirty="0" smtClean="0"/>
              <a:t>A journal amount column headed with an account title is called a </a:t>
            </a:r>
            <a:r>
              <a:rPr lang="en-US" b="1" dirty="0" smtClean="0">
                <a:solidFill>
                  <a:srgbClr val="0070C0"/>
                </a:solidFill>
              </a:rPr>
              <a:t>special amount column</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23</a:t>
            </a:fld>
            <a:endParaRPr lang="en-US" dirty="0"/>
          </a:p>
        </p:txBody>
      </p:sp>
      <p:sp>
        <p:nvSpPr>
          <p:cNvPr id="7" name="TextBox 6"/>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LO6</a:t>
            </a:r>
            <a:endParaRPr lang="en-US" dirty="0"/>
          </a:p>
        </p:txBody>
      </p:sp>
      <p:grpSp>
        <p:nvGrpSpPr>
          <p:cNvPr id="5" name="Group 7"/>
          <p:cNvGrpSpPr/>
          <p:nvPr/>
        </p:nvGrpSpPr>
        <p:grpSpPr>
          <a:xfrm>
            <a:off x="7879080" y="0"/>
            <a:ext cx="1188720" cy="381000"/>
            <a:chOff x="7879080" y="0"/>
            <a:chExt cx="1188720" cy="381000"/>
          </a:xfrm>
        </p:grpSpPr>
        <p:sp>
          <p:nvSpPr>
            <p:cNvPr id="9" name="Flowchart: Delay 8"/>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Purchases Journal</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24</a:t>
            </a:fld>
            <a:endParaRPr lang="en-US" dirty="0"/>
          </a:p>
        </p:txBody>
      </p:sp>
      <p:pic>
        <p:nvPicPr>
          <p:cNvPr id="6" name="Picture 5" descr="C21-SE-MC-009-Page252.jpg"/>
          <p:cNvPicPr>
            <a:picLocks noChangeAspect="1"/>
          </p:cNvPicPr>
          <p:nvPr/>
        </p:nvPicPr>
        <p:blipFill>
          <a:blip r:embed="rId2" cstate="print"/>
          <a:stretch>
            <a:fillRect/>
          </a:stretch>
        </p:blipFill>
        <p:spPr>
          <a:xfrm>
            <a:off x="457200" y="2466180"/>
            <a:ext cx="8229600" cy="1877220"/>
          </a:xfrm>
          <a:prstGeom prst="rect">
            <a:avLst/>
          </a:prstGeom>
        </p:spPr>
      </p:pic>
      <p:sp>
        <p:nvSpPr>
          <p:cNvPr id="7" name="TextBox 6"/>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LO6</a:t>
            </a:r>
            <a:endParaRPr lang="en-US" dirty="0"/>
          </a:p>
        </p:txBody>
      </p:sp>
      <p:grpSp>
        <p:nvGrpSpPr>
          <p:cNvPr id="3" name="Group 7"/>
          <p:cNvGrpSpPr/>
          <p:nvPr/>
        </p:nvGrpSpPr>
        <p:grpSpPr>
          <a:xfrm>
            <a:off x="7879080" y="0"/>
            <a:ext cx="1188720" cy="381000"/>
            <a:chOff x="7879080" y="0"/>
            <a:chExt cx="1188720" cy="381000"/>
          </a:xfrm>
        </p:grpSpPr>
        <p:sp>
          <p:nvSpPr>
            <p:cNvPr id="9" name="Flowchart: Delay 8"/>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Purchase Invoice</a:t>
            </a:r>
            <a:endParaRPr lang="en-US" dirty="0"/>
          </a:p>
        </p:txBody>
      </p:sp>
      <p:sp>
        <p:nvSpPr>
          <p:cNvPr id="3" name="Content Placeholder 2"/>
          <p:cNvSpPr>
            <a:spLocks noGrp="1"/>
          </p:cNvSpPr>
          <p:nvPr>
            <p:ph idx="1"/>
          </p:nvPr>
        </p:nvSpPr>
        <p:spPr/>
        <p:txBody>
          <a:bodyPr/>
          <a:lstStyle/>
          <a:p>
            <a:r>
              <a:rPr lang="en-US" dirty="0" smtClean="0"/>
              <a:t>An invoice used as a source document for recording a purchase on account transaction is called a </a:t>
            </a:r>
            <a:r>
              <a:rPr lang="en-US" b="1" dirty="0" smtClean="0">
                <a:solidFill>
                  <a:srgbClr val="0070C0"/>
                </a:solidFill>
              </a:rPr>
              <a:t>purchase invoice</a:t>
            </a:r>
            <a:r>
              <a:rPr lang="en-US" dirty="0" smtClean="0"/>
              <a:t>. </a:t>
            </a:r>
          </a:p>
          <a:p>
            <a:r>
              <a:rPr lang="en-US" dirty="0" smtClean="0"/>
              <a:t>An agreement between a buyer and a seller about payment for merchandise is called the </a:t>
            </a:r>
            <a:r>
              <a:rPr lang="en-US" b="1" dirty="0">
                <a:solidFill>
                  <a:srgbClr val="0070C0"/>
                </a:solidFill>
              </a:rPr>
              <a:t>terms of sale</a:t>
            </a:r>
            <a:r>
              <a:rPr lang="en-US" dirty="0" smtClean="0"/>
              <a:t>. </a:t>
            </a:r>
          </a:p>
          <a:p>
            <a:r>
              <a:rPr lang="en-US" dirty="0" smtClean="0"/>
              <a:t>The date by which an invoice must be paid is called the </a:t>
            </a:r>
            <a:r>
              <a:rPr lang="en-US" b="1" dirty="0">
                <a:solidFill>
                  <a:srgbClr val="0070C0"/>
                </a:solidFill>
              </a:rPr>
              <a:t>due date</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25</a:t>
            </a:fld>
            <a:endParaRPr lang="en-US" dirty="0"/>
          </a:p>
        </p:txBody>
      </p:sp>
      <p:sp>
        <p:nvSpPr>
          <p:cNvPr id="8" name="TextBox 7"/>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LO6</a:t>
            </a:r>
            <a:endParaRPr lang="en-US" dirty="0"/>
          </a:p>
        </p:txBody>
      </p:sp>
      <p:grpSp>
        <p:nvGrpSpPr>
          <p:cNvPr id="5" name="Group 9"/>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pter 09-Page253_1.jpg"/>
          <p:cNvPicPr>
            <a:picLocks noChangeAspect="1"/>
          </p:cNvPicPr>
          <p:nvPr/>
        </p:nvPicPr>
        <p:blipFill>
          <a:blip r:embed="rId2" cstate="print"/>
          <a:stretch>
            <a:fillRect/>
          </a:stretch>
        </p:blipFill>
        <p:spPr>
          <a:xfrm>
            <a:off x="533400" y="1600200"/>
            <a:ext cx="4937760" cy="4139158"/>
          </a:xfrm>
          <a:prstGeom prst="rect">
            <a:avLst/>
          </a:prstGeom>
        </p:spPr>
      </p:pic>
      <p:sp>
        <p:nvSpPr>
          <p:cNvPr id="2" name="Title 1"/>
          <p:cNvSpPr>
            <a:spLocks noGrp="1"/>
          </p:cNvSpPr>
          <p:nvPr>
            <p:ph type="title"/>
          </p:nvPr>
        </p:nvSpPr>
        <p:spPr/>
        <p:txBody>
          <a:bodyPr/>
          <a:lstStyle/>
          <a:p>
            <a:r>
              <a:rPr lang="en-US" smtClean="0"/>
              <a:t>Purchase Invoice</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26</a:t>
            </a:fld>
            <a:endParaRPr lang="en-US" dirty="0"/>
          </a:p>
        </p:txBody>
      </p:sp>
      <p:sp>
        <p:nvSpPr>
          <p:cNvPr id="9" name="Rectangle 8"/>
          <p:cNvSpPr/>
          <p:nvPr/>
        </p:nvSpPr>
        <p:spPr>
          <a:xfrm>
            <a:off x="5486400" y="1600200"/>
            <a:ext cx="3352800" cy="1477328"/>
          </a:xfrm>
          <a:prstGeom prst="rect">
            <a:avLst/>
          </a:prstGeom>
        </p:spPr>
        <p:txBody>
          <a:bodyPr wrap="square">
            <a:spAutoFit/>
          </a:bodyPr>
          <a:lstStyle/>
          <a:p>
            <a:pPr marL="342900" indent="-342900">
              <a:spcAft>
                <a:spcPts val="600"/>
              </a:spcAft>
            </a:pPr>
            <a:r>
              <a:rPr lang="en-US" b="1" dirty="0" smtClean="0">
                <a:solidFill>
                  <a:srgbClr val="FF0000"/>
                </a:solidFill>
                <a:effectLst>
                  <a:outerShdw blurRad="38100" dist="38100" dir="2700000" algn="tl">
                    <a:srgbClr val="000000">
                      <a:alpha val="43137"/>
                    </a:srgbClr>
                  </a:outerShdw>
                </a:effectLst>
              </a:rPr>
              <a:t>1.	</a:t>
            </a:r>
            <a:r>
              <a:rPr lang="en-US" dirty="0" smtClean="0"/>
              <a:t>Record the initials of the employee processing the invoice, date received, and the purchase invoice number in the stamp.</a:t>
            </a:r>
            <a:endParaRPr lang="en-US" dirty="0">
              <a:solidFill>
                <a:schemeClr val="bg2">
                  <a:lumMod val="75000"/>
                </a:schemeClr>
              </a:solidFill>
            </a:endParaRPr>
          </a:p>
        </p:txBody>
      </p:sp>
      <p:sp>
        <p:nvSpPr>
          <p:cNvPr id="8" name="TextBox 7"/>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LO6</a:t>
            </a:r>
            <a:endParaRPr lang="en-US" dirty="0"/>
          </a:p>
        </p:txBody>
      </p:sp>
      <p:grpSp>
        <p:nvGrpSpPr>
          <p:cNvPr id="3" name="Group 9"/>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
        <p:nvSpPr>
          <p:cNvPr id="17" name="Rectangle 16"/>
          <p:cNvSpPr/>
          <p:nvPr/>
        </p:nvSpPr>
        <p:spPr>
          <a:xfrm>
            <a:off x="5486400" y="3048000"/>
            <a:ext cx="3352800" cy="1754326"/>
          </a:xfrm>
          <a:prstGeom prst="rect">
            <a:avLst/>
          </a:prstGeom>
        </p:spPr>
        <p:txBody>
          <a:bodyPr wrap="square">
            <a:spAutoFit/>
          </a:bodyPr>
          <a:lstStyle/>
          <a:p>
            <a:pPr marL="342900" indent="-342900">
              <a:spcAft>
                <a:spcPts val="600"/>
              </a:spcAft>
            </a:pPr>
            <a:r>
              <a:rPr lang="en-US" b="1" dirty="0" smtClean="0">
                <a:solidFill>
                  <a:srgbClr val="FF0000"/>
                </a:solidFill>
                <a:effectLst>
                  <a:outerShdw blurRad="38100" dist="38100" dir="2700000" algn="tl">
                    <a:srgbClr val="000000">
                      <a:alpha val="43137"/>
                    </a:srgbClr>
                  </a:outerShdw>
                </a:effectLst>
              </a:rPr>
              <a:t>2.	</a:t>
            </a:r>
            <a:r>
              <a:rPr lang="en-US" dirty="0" smtClean="0"/>
              <a:t>Place a check mark by each of the amounts in the Total column to show that the items have been received and that amounts have been checked and are correct.</a:t>
            </a:r>
          </a:p>
        </p:txBody>
      </p:sp>
      <p:sp>
        <p:nvSpPr>
          <p:cNvPr id="18" name="Rectangle 17"/>
          <p:cNvSpPr/>
          <p:nvPr/>
        </p:nvSpPr>
        <p:spPr>
          <a:xfrm>
            <a:off x="5486400" y="4782919"/>
            <a:ext cx="3352800" cy="646331"/>
          </a:xfrm>
          <a:prstGeom prst="rect">
            <a:avLst/>
          </a:prstGeom>
        </p:spPr>
        <p:txBody>
          <a:bodyPr wrap="square">
            <a:spAutoFit/>
          </a:bodyPr>
          <a:lstStyle/>
          <a:p>
            <a:pPr marL="342900" indent="-342900">
              <a:spcAft>
                <a:spcPts val="600"/>
              </a:spcAft>
            </a:pPr>
            <a:r>
              <a:rPr lang="en-US" b="1" dirty="0" smtClean="0">
                <a:solidFill>
                  <a:srgbClr val="FF0000"/>
                </a:solidFill>
                <a:effectLst>
                  <a:outerShdw blurRad="38100" dist="38100" dir="2700000" algn="tl">
                    <a:srgbClr val="000000">
                      <a:alpha val="43137"/>
                    </a:srgbClr>
                  </a:outerShdw>
                </a:effectLst>
              </a:rPr>
              <a:t>3.	</a:t>
            </a:r>
            <a:r>
              <a:rPr lang="en-US" dirty="0" smtClean="0"/>
              <a:t>Review the vendor’s terms and the payment due date.</a:t>
            </a:r>
            <a:endParaRPr lang="en-US" dirty="0"/>
          </a:p>
        </p:txBody>
      </p:sp>
      <p:sp>
        <p:nvSpPr>
          <p:cNvPr id="21" name="Rectangle 7"/>
          <p:cNvSpPr>
            <a:spLocks noChangeArrowheads="1"/>
          </p:cNvSpPr>
          <p:nvPr/>
        </p:nvSpPr>
        <p:spPr bwMode="auto">
          <a:xfrm>
            <a:off x="3352800" y="2286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22" name="Rectangle 7"/>
          <p:cNvSpPr>
            <a:spLocks noChangeArrowheads="1"/>
          </p:cNvSpPr>
          <p:nvPr/>
        </p:nvSpPr>
        <p:spPr bwMode="auto">
          <a:xfrm>
            <a:off x="4876800" y="5334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23" name="Rectangle 7"/>
          <p:cNvSpPr>
            <a:spLocks noChangeArrowheads="1"/>
          </p:cNvSpPr>
          <p:nvPr/>
        </p:nvSpPr>
        <p:spPr bwMode="auto">
          <a:xfrm>
            <a:off x="4038600" y="38862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grpSp>
        <p:nvGrpSpPr>
          <p:cNvPr id="5" name="Group 24"/>
          <p:cNvGrpSpPr/>
          <p:nvPr/>
        </p:nvGrpSpPr>
        <p:grpSpPr>
          <a:xfrm>
            <a:off x="4794956" y="4401312"/>
            <a:ext cx="386644" cy="972312"/>
            <a:chOff x="4794956" y="4401312"/>
            <a:chExt cx="386644" cy="972312"/>
          </a:xfrm>
        </p:grpSpPr>
        <p:sp>
          <p:nvSpPr>
            <p:cNvPr id="19" name="TextBox 18"/>
            <p:cNvSpPr txBox="1"/>
            <p:nvPr/>
          </p:nvSpPr>
          <p:spPr>
            <a:xfrm>
              <a:off x="4794956" y="4401312"/>
              <a:ext cx="386644" cy="400110"/>
            </a:xfrm>
            <a:prstGeom prst="rect">
              <a:avLst/>
            </a:prstGeom>
            <a:noFill/>
          </p:spPr>
          <p:txBody>
            <a:bodyPr wrap="none" rtlCol="0">
              <a:spAutoFit/>
            </a:bodyPr>
            <a:lstStyle/>
            <a:p>
              <a:r>
                <a:rPr lang="en-US" sz="2000" dirty="0" smtClean="0">
                  <a:solidFill>
                    <a:srgbClr val="FF0000"/>
                  </a:solidFill>
                  <a:sym typeface="Wingdings"/>
                </a:rPr>
                <a:t></a:t>
              </a:r>
              <a:endParaRPr lang="en-US" sz="2000" dirty="0">
                <a:solidFill>
                  <a:srgbClr val="FF0000"/>
                </a:solidFill>
              </a:endParaRPr>
            </a:p>
          </p:txBody>
        </p:sp>
        <p:sp>
          <p:nvSpPr>
            <p:cNvPr id="20" name="TextBox 19"/>
            <p:cNvSpPr txBox="1"/>
            <p:nvPr/>
          </p:nvSpPr>
          <p:spPr>
            <a:xfrm>
              <a:off x="4794956" y="4562856"/>
              <a:ext cx="386644" cy="400110"/>
            </a:xfrm>
            <a:prstGeom prst="rect">
              <a:avLst/>
            </a:prstGeom>
            <a:noFill/>
          </p:spPr>
          <p:txBody>
            <a:bodyPr wrap="none" rtlCol="0">
              <a:spAutoFit/>
            </a:bodyPr>
            <a:lstStyle/>
            <a:p>
              <a:r>
                <a:rPr lang="en-US" sz="2000" dirty="0" smtClean="0">
                  <a:solidFill>
                    <a:srgbClr val="FF0000"/>
                  </a:solidFill>
                  <a:sym typeface="Wingdings"/>
                </a:rPr>
                <a:t></a:t>
              </a:r>
              <a:endParaRPr lang="en-US" sz="2000" dirty="0">
                <a:solidFill>
                  <a:srgbClr val="FF0000"/>
                </a:solidFill>
              </a:endParaRPr>
            </a:p>
          </p:txBody>
        </p:sp>
        <p:sp>
          <p:nvSpPr>
            <p:cNvPr id="24" name="TextBox 23"/>
            <p:cNvSpPr txBox="1"/>
            <p:nvPr/>
          </p:nvSpPr>
          <p:spPr>
            <a:xfrm>
              <a:off x="4794956" y="4973514"/>
              <a:ext cx="386644" cy="400110"/>
            </a:xfrm>
            <a:prstGeom prst="rect">
              <a:avLst/>
            </a:prstGeom>
            <a:noFill/>
          </p:spPr>
          <p:txBody>
            <a:bodyPr wrap="none" rtlCol="0">
              <a:spAutoFit/>
            </a:bodyPr>
            <a:lstStyle/>
            <a:p>
              <a:r>
                <a:rPr lang="en-US" sz="2000" dirty="0" smtClean="0">
                  <a:solidFill>
                    <a:srgbClr val="FF0000"/>
                  </a:solidFill>
                  <a:sym typeface="Wingdings"/>
                </a:rPr>
                <a:t></a:t>
              </a:r>
              <a:endParaRPr lang="en-US" sz="2000" dirty="0">
                <a:solidFill>
                  <a:srgbClr val="FF0000"/>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8" grpId="0"/>
      <p:bldP spid="21"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21-SE-MC-009-Page253_2.jpg"/>
          <p:cNvPicPr>
            <a:picLocks noChangeAspect="1"/>
          </p:cNvPicPr>
          <p:nvPr/>
        </p:nvPicPr>
        <p:blipFill>
          <a:blip r:embed="rId2" cstate="print"/>
          <a:srcRect b="15326"/>
          <a:stretch>
            <a:fillRect/>
          </a:stretch>
        </p:blipFill>
        <p:spPr>
          <a:xfrm>
            <a:off x="685800" y="3154303"/>
            <a:ext cx="7315200" cy="1646297"/>
          </a:xfrm>
          <a:prstGeom prst="rect">
            <a:avLst/>
          </a:prstGeom>
        </p:spPr>
      </p:pic>
      <p:sp>
        <p:nvSpPr>
          <p:cNvPr id="2" name="Title 1"/>
          <p:cNvSpPr>
            <a:spLocks noGrp="1"/>
          </p:cNvSpPr>
          <p:nvPr>
            <p:ph type="title"/>
          </p:nvPr>
        </p:nvSpPr>
        <p:spPr/>
        <p:txBody>
          <a:bodyPr/>
          <a:lstStyle/>
          <a:p>
            <a:r>
              <a:rPr lang="en-US" smtClean="0"/>
              <a:t>Purchasing Merchandise on Account</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27</a:t>
            </a:fld>
            <a:endParaRPr lang="en-US" dirty="0"/>
          </a:p>
        </p:txBody>
      </p:sp>
      <p:sp>
        <p:nvSpPr>
          <p:cNvPr id="8" name="Rectangle 7"/>
          <p:cNvSpPr/>
          <p:nvPr/>
        </p:nvSpPr>
        <p:spPr>
          <a:xfrm>
            <a:off x="655638" y="1591270"/>
            <a:ext cx="3916362" cy="923330"/>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ctr">
            <a:spAutoFit/>
          </a:bodyPr>
          <a:lstStyle/>
          <a:p>
            <a:r>
              <a:rPr lang="en-US" dirty="0" smtClean="0"/>
              <a:t>November 6. Purchased merchandise on account from Wynn Lighting, $1,082.50. Purchase Invoice No. 525.</a:t>
            </a:r>
            <a:endParaRPr lang="en-US" dirty="0"/>
          </a:p>
        </p:txBody>
      </p:sp>
      <p:sp>
        <p:nvSpPr>
          <p:cNvPr id="10" name="TextBox 9"/>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LO6</a:t>
            </a:r>
            <a:endParaRPr lang="en-US" dirty="0"/>
          </a:p>
        </p:txBody>
      </p:sp>
      <p:grpSp>
        <p:nvGrpSpPr>
          <p:cNvPr id="3" name="Group 10"/>
          <p:cNvGrpSpPr/>
          <p:nvPr/>
        </p:nvGrpSpPr>
        <p:grpSpPr>
          <a:xfrm>
            <a:off x="7879080" y="0"/>
            <a:ext cx="1188720" cy="381000"/>
            <a:chOff x="7879080" y="0"/>
            <a:chExt cx="1188720" cy="381000"/>
          </a:xfrm>
        </p:grpSpPr>
        <p:sp>
          <p:nvSpPr>
            <p:cNvPr id="12" name="Flowchart: Delay 11"/>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3" name="TextBox 12"/>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
        <p:nvSpPr>
          <p:cNvPr id="14" name="Rectangle 27"/>
          <p:cNvSpPr>
            <a:spLocks noChangeArrowheads="1"/>
          </p:cNvSpPr>
          <p:nvPr/>
        </p:nvSpPr>
        <p:spPr bwMode="auto">
          <a:xfrm>
            <a:off x="472952" y="4983778"/>
            <a:ext cx="7756648"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smtClean="0"/>
              <a:t>Write the date in the Date column.</a:t>
            </a:r>
            <a:endParaRPr lang="en-US" dirty="0"/>
          </a:p>
        </p:txBody>
      </p:sp>
      <p:sp>
        <p:nvSpPr>
          <p:cNvPr id="15" name="Rectangle 28"/>
          <p:cNvSpPr>
            <a:spLocks noChangeArrowheads="1"/>
          </p:cNvSpPr>
          <p:nvPr/>
        </p:nvSpPr>
        <p:spPr bwMode="auto">
          <a:xfrm>
            <a:off x="472952" y="6000690"/>
            <a:ext cx="10576048" cy="369332"/>
          </a:xfrm>
          <a:prstGeom prst="rect">
            <a:avLst/>
          </a:prstGeom>
          <a:noFill/>
          <a:ln w="9525">
            <a:noFill/>
            <a:miter lim="800000"/>
            <a:headEnd/>
            <a:tailEnd/>
          </a:ln>
          <a:effectLst/>
        </p:spPr>
        <p:txBody>
          <a:bodyPr wrap="square">
            <a:spAutoFit/>
          </a:bodyPr>
          <a:lstStyle/>
          <a:p>
            <a:pPr marL="342900" indent="-342900"/>
            <a:r>
              <a:rPr lang="en-US" b="1" dirty="0">
                <a:solidFill>
                  <a:srgbClr val="FF0000"/>
                </a:solidFill>
                <a:effectLst>
                  <a:outerShdw blurRad="38100" dist="38100" dir="2700000" algn="tl">
                    <a:srgbClr val="000000">
                      <a:alpha val="43137"/>
                    </a:srgbClr>
                  </a:outerShdw>
                </a:effectLst>
              </a:rPr>
              <a:t>4.	</a:t>
            </a:r>
            <a:r>
              <a:rPr lang="en-US" dirty="0" smtClean="0"/>
              <a:t>Write the amount of the invoice in the special amount column.</a:t>
            </a:r>
            <a:endParaRPr lang="en-US" dirty="0"/>
          </a:p>
        </p:txBody>
      </p:sp>
      <p:sp>
        <p:nvSpPr>
          <p:cNvPr id="16" name="Rectangle 29"/>
          <p:cNvSpPr>
            <a:spLocks noChangeArrowheads="1"/>
          </p:cNvSpPr>
          <p:nvPr/>
        </p:nvSpPr>
        <p:spPr bwMode="auto">
          <a:xfrm>
            <a:off x="472952" y="5322749"/>
            <a:ext cx="7756648"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2.	</a:t>
            </a:r>
            <a:r>
              <a:rPr lang="en-US" dirty="0" smtClean="0"/>
              <a:t>Write the vendor account title in the Account Credited column.</a:t>
            </a:r>
            <a:endParaRPr lang="en-US" dirty="0"/>
          </a:p>
        </p:txBody>
      </p:sp>
      <p:sp>
        <p:nvSpPr>
          <p:cNvPr id="17" name="Rectangle 30"/>
          <p:cNvSpPr>
            <a:spLocks noChangeArrowheads="1"/>
          </p:cNvSpPr>
          <p:nvPr/>
        </p:nvSpPr>
        <p:spPr bwMode="auto">
          <a:xfrm>
            <a:off x="472952" y="5661720"/>
            <a:ext cx="8290048"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3.	</a:t>
            </a:r>
            <a:r>
              <a:rPr lang="en-US" dirty="0" smtClean="0"/>
              <a:t>Write the purchase invoice number in the </a:t>
            </a:r>
            <a:r>
              <a:rPr lang="en-US" dirty="0" err="1" smtClean="0"/>
              <a:t>Purch</a:t>
            </a:r>
            <a:r>
              <a:rPr lang="en-US" dirty="0" smtClean="0"/>
              <a:t>. No. column.</a:t>
            </a:r>
            <a:endParaRPr lang="en-US" dirty="0"/>
          </a:p>
        </p:txBody>
      </p:sp>
      <p:grpSp>
        <p:nvGrpSpPr>
          <p:cNvPr id="5" name="Group 18"/>
          <p:cNvGrpSpPr/>
          <p:nvPr/>
        </p:nvGrpSpPr>
        <p:grpSpPr>
          <a:xfrm>
            <a:off x="914400" y="2819400"/>
            <a:ext cx="1006684" cy="1371600"/>
            <a:chOff x="1066800" y="2819400"/>
            <a:chExt cx="1006684" cy="1371600"/>
          </a:xfrm>
        </p:grpSpPr>
        <p:cxnSp>
          <p:nvCxnSpPr>
            <p:cNvPr id="20" name="Straight Arrow Connector 19"/>
            <p:cNvCxnSpPr/>
            <p:nvPr/>
          </p:nvCxnSpPr>
          <p:spPr>
            <a:xfrm>
              <a:off x="1249680" y="2895600"/>
              <a:ext cx="0" cy="1295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22" name="TextBox 21"/>
            <p:cNvSpPr txBox="1"/>
            <p:nvPr/>
          </p:nvSpPr>
          <p:spPr>
            <a:xfrm>
              <a:off x="1447800" y="2819400"/>
              <a:ext cx="625684" cy="369332"/>
            </a:xfrm>
            <a:prstGeom prst="rect">
              <a:avLst/>
            </a:prstGeom>
            <a:no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6" name="Group 25"/>
          <p:cNvGrpSpPr/>
          <p:nvPr/>
        </p:nvGrpSpPr>
        <p:grpSpPr>
          <a:xfrm>
            <a:off x="5334000" y="1447800"/>
            <a:ext cx="2928136" cy="718066"/>
            <a:chOff x="5755849" y="1676400"/>
            <a:chExt cx="2928136" cy="718066"/>
          </a:xfrm>
        </p:grpSpPr>
        <p:grpSp>
          <p:nvGrpSpPr>
            <p:cNvPr id="7" name="Group 53"/>
            <p:cNvGrpSpPr/>
            <p:nvPr/>
          </p:nvGrpSpPr>
          <p:grpSpPr>
            <a:xfrm>
              <a:off x="5755849" y="1676400"/>
              <a:ext cx="2928136" cy="718066"/>
              <a:chOff x="5755849" y="1676400"/>
              <a:chExt cx="2928136" cy="718066"/>
            </a:xfrm>
          </p:grpSpPr>
          <p:sp>
            <p:nvSpPr>
              <p:cNvPr id="29" name="Rectangle 28"/>
              <p:cNvSpPr/>
              <p:nvPr/>
            </p:nvSpPr>
            <p:spPr>
              <a:xfrm>
                <a:off x="5812716" y="1676400"/>
                <a:ext cx="2871269" cy="369332"/>
              </a:xfrm>
              <a:prstGeom prst="rect">
                <a:avLst/>
              </a:prstGeom>
            </p:spPr>
            <p:txBody>
              <a:bodyPr wrap="square">
                <a:spAutoFit/>
              </a:bodyPr>
              <a:lstStyle/>
              <a:p>
                <a:pPr algn="ctr"/>
                <a:r>
                  <a:rPr lang="en-US" dirty="0" smtClean="0"/>
                  <a:t>Purchases</a:t>
                </a:r>
              </a:p>
            </p:txBody>
          </p:sp>
          <p:cxnSp>
            <p:nvCxnSpPr>
              <p:cNvPr id="30" name="Straight Connector 29"/>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127449" y="20287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Rectangle 27"/>
            <p:cNvSpPr/>
            <p:nvPr/>
          </p:nvSpPr>
          <p:spPr>
            <a:xfrm>
              <a:off x="5862989" y="2025134"/>
              <a:ext cx="1264460" cy="365760"/>
            </a:xfrm>
            <a:prstGeom prst="rect">
              <a:avLst/>
            </a:prstGeom>
          </p:spPr>
          <p:txBody>
            <a:bodyPr wrap="square">
              <a:spAutoFit/>
            </a:bodyPr>
            <a:lstStyle/>
            <a:p>
              <a:pPr algn="r"/>
              <a:r>
                <a:rPr lang="en-US" dirty="0" smtClean="0"/>
                <a:t>1,082.50</a:t>
              </a:r>
            </a:p>
          </p:txBody>
        </p:sp>
      </p:grpSp>
      <p:grpSp>
        <p:nvGrpSpPr>
          <p:cNvPr id="11" name="Group 31"/>
          <p:cNvGrpSpPr/>
          <p:nvPr/>
        </p:nvGrpSpPr>
        <p:grpSpPr>
          <a:xfrm>
            <a:off x="5331185" y="2286000"/>
            <a:ext cx="2871269" cy="718066"/>
            <a:chOff x="5753034" y="2667000"/>
            <a:chExt cx="2871269" cy="718066"/>
          </a:xfrm>
        </p:grpSpPr>
        <p:grpSp>
          <p:nvGrpSpPr>
            <p:cNvPr id="18" name="Group 55"/>
            <p:cNvGrpSpPr/>
            <p:nvPr/>
          </p:nvGrpSpPr>
          <p:grpSpPr>
            <a:xfrm>
              <a:off x="5753034" y="2667000"/>
              <a:ext cx="2871269" cy="718066"/>
              <a:chOff x="5753034" y="2667000"/>
              <a:chExt cx="2871269" cy="718066"/>
            </a:xfrm>
          </p:grpSpPr>
          <p:sp>
            <p:nvSpPr>
              <p:cNvPr id="35" name="Rectangle 34"/>
              <p:cNvSpPr/>
              <p:nvPr/>
            </p:nvSpPr>
            <p:spPr>
              <a:xfrm>
                <a:off x="5753034" y="2667000"/>
                <a:ext cx="2871269" cy="369332"/>
              </a:xfrm>
              <a:prstGeom prst="rect">
                <a:avLst/>
              </a:prstGeom>
            </p:spPr>
            <p:txBody>
              <a:bodyPr wrap="square">
                <a:spAutoFit/>
              </a:bodyPr>
              <a:lstStyle/>
              <a:p>
                <a:pPr algn="ctr"/>
                <a:r>
                  <a:rPr lang="en-US" dirty="0" smtClean="0"/>
                  <a:t>Accounts Payable</a:t>
                </a:r>
              </a:p>
            </p:txBody>
          </p:sp>
          <p:cxnSp>
            <p:nvCxnSpPr>
              <p:cNvPr id="36" name="Straight Connector 35"/>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12744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7356049" y="3019306"/>
              <a:ext cx="1264460" cy="365760"/>
            </a:xfrm>
            <a:prstGeom prst="rect">
              <a:avLst/>
            </a:prstGeom>
          </p:spPr>
          <p:txBody>
            <a:bodyPr wrap="square">
              <a:spAutoFit/>
            </a:bodyPr>
            <a:lstStyle/>
            <a:p>
              <a:pPr algn="r"/>
              <a:r>
                <a:rPr lang="en-US" dirty="0" smtClean="0"/>
                <a:t>1,082.50</a:t>
              </a:r>
            </a:p>
          </p:txBody>
        </p:sp>
      </p:grpSp>
      <p:sp>
        <p:nvSpPr>
          <p:cNvPr id="38" name="Down Arrow 37"/>
          <p:cNvSpPr/>
          <p:nvPr/>
        </p:nvSpPr>
        <p:spPr>
          <a:xfrm flipV="1">
            <a:off x="6740951" y="2667000"/>
            <a:ext cx="365760" cy="36576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39" name="Up Arrow 38"/>
          <p:cNvSpPr/>
          <p:nvPr/>
        </p:nvSpPr>
        <p:spPr>
          <a:xfrm>
            <a:off x="5384591" y="1828800"/>
            <a:ext cx="365760" cy="36576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nvGrpSpPr>
          <p:cNvPr id="19" name="Group 39"/>
          <p:cNvGrpSpPr/>
          <p:nvPr/>
        </p:nvGrpSpPr>
        <p:grpSpPr>
          <a:xfrm>
            <a:off x="1981200" y="2819400"/>
            <a:ext cx="1859033" cy="1371600"/>
            <a:chOff x="1066800" y="2819400"/>
            <a:chExt cx="1859033" cy="1371600"/>
          </a:xfrm>
        </p:grpSpPr>
        <p:cxnSp>
          <p:nvCxnSpPr>
            <p:cNvPr id="41" name="Straight Arrow Connector 40"/>
            <p:cNvCxnSpPr/>
            <p:nvPr/>
          </p:nvCxnSpPr>
          <p:spPr>
            <a:xfrm>
              <a:off x="1249680" y="2895600"/>
              <a:ext cx="0" cy="1295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43" name="TextBox 42"/>
            <p:cNvSpPr txBox="1"/>
            <p:nvPr/>
          </p:nvSpPr>
          <p:spPr>
            <a:xfrm>
              <a:off x="1447800" y="2819400"/>
              <a:ext cx="1478033" cy="369332"/>
            </a:xfrm>
            <a:prstGeom prst="rect">
              <a:avLst/>
            </a:prstGeom>
            <a:noFill/>
          </p:spPr>
          <p:txBody>
            <a:bodyPr wrap="none" rtlCol="0">
              <a:spAutoFit/>
            </a:bodyPr>
            <a:lstStyle/>
            <a:p>
              <a:r>
                <a:rPr lang="en-US" dirty="0" smtClean="0">
                  <a:solidFill>
                    <a:srgbClr val="0070C0"/>
                  </a:solidFill>
                </a:rPr>
                <a:t>Vendor Name</a:t>
              </a:r>
              <a:endParaRPr lang="en-US" dirty="0">
                <a:solidFill>
                  <a:srgbClr val="0070C0"/>
                </a:solidFill>
              </a:endParaRPr>
            </a:p>
          </p:txBody>
        </p:sp>
      </p:grpSp>
      <p:grpSp>
        <p:nvGrpSpPr>
          <p:cNvPr id="23" name="Group 43"/>
          <p:cNvGrpSpPr/>
          <p:nvPr/>
        </p:nvGrpSpPr>
        <p:grpSpPr>
          <a:xfrm>
            <a:off x="4495800" y="4343400"/>
            <a:ext cx="3505200" cy="826532"/>
            <a:chOff x="1066800" y="2362200"/>
            <a:chExt cx="3505200" cy="826532"/>
          </a:xfrm>
        </p:grpSpPr>
        <p:cxnSp>
          <p:nvCxnSpPr>
            <p:cNvPr id="45" name="Straight Arrow Connector 44"/>
            <p:cNvCxnSpPr/>
            <p:nvPr/>
          </p:nvCxnSpPr>
          <p:spPr>
            <a:xfrm flipV="1">
              <a:off x="1249680" y="2362200"/>
              <a:ext cx="960120" cy="609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47" name="TextBox 46"/>
            <p:cNvSpPr txBox="1"/>
            <p:nvPr/>
          </p:nvSpPr>
          <p:spPr>
            <a:xfrm>
              <a:off x="1447800" y="2819400"/>
              <a:ext cx="3124200" cy="369332"/>
            </a:xfrm>
            <a:prstGeom prst="rect">
              <a:avLst/>
            </a:prstGeom>
            <a:noFill/>
          </p:spPr>
          <p:txBody>
            <a:bodyPr wrap="square" rtlCol="0">
              <a:spAutoFit/>
            </a:bodyPr>
            <a:lstStyle/>
            <a:p>
              <a:r>
                <a:rPr lang="en-US" dirty="0" smtClean="0">
                  <a:solidFill>
                    <a:srgbClr val="0070C0"/>
                  </a:solidFill>
                </a:rPr>
                <a:t>Purchase Invoice Number</a:t>
              </a:r>
              <a:endParaRPr lang="en-US" dirty="0">
                <a:solidFill>
                  <a:srgbClr val="0070C0"/>
                </a:solidFill>
              </a:endParaRPr>
            </a:p>
          </p:txBody>
        </p:sp>
      </p:grpSp>
      <p:grpSp>
        <p:nvGrpSpPr>
          <p:cNvPr id="24" name="Group 47"/>
          <p:cNvGrpSpPr/>
          <p:nvPr/>
        </p:nvGrpSpPr>
        <p:grpSpPr>
          <a:xfrm>
            <a:off x="7239000" y="4419600"/>
            <a:ext cx="1628174" cy="978932"/>
            <a:chOff x="762000" y="2209800"/>
            <a:chExt cx="1628174" cy="978932"/>
          </a:xfrm>
        </p:grpSpPr>
        <p:cxnSp>
          <p:nvCxnSpPr>
            <p:cNvPr id="49" name="Straight Arrow Connector 48"/>
            <p:cNvCxnSpPr/>
            <p:nvPr/>
          </p:nvCxnSpPr>
          <p:spPr>
            <a:xfrm flipH="1" flipV="1">
              <a:off x="762000" y="2209800"/>
              <a:ext cx="533400" cy="838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sp>
          <p:nvSpPr>
            <p:cNvPr id="51" name="TextBox 50"/>
            <p:cNvSpPr txBox="1"/>
            <p:nvPr/>
          </p:nvSpPr>
          <p:spPr>
            <a:xfrm>
              <a:off x="1447800" y="2819400"/>
              <a:ext cx="942374" cy="369332"/>
            </a:xfrm>
            <a:prstGeom prst="rect">
              <a:avLst/>
            </a:prstGeom>
            <a:noFill/>
          </p:spPr>
          <p:txBody>
            <a:bodyPr wrap="none" rtlCol="0">
              <a:spAutoFit/>
            </a:bodyPr>
            <a:lstStyle/>
            <a:p>
              <a:r>
                <a:rPr lang="en-US" dirty="0" smtClean="0">
                  <a:solidFill>
                    <a:srgbClr val="0070C0"/>
                  </a:solidFill>
                </a:rPr>
                <a:t>Amount</a:t>
              </a:r>
              <a:endParaRPr lang="en-US" dirty="0">
                <a:solidFill>
                  <a:srgbClr val="0070C0"/>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up)">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utoUpdateAnimBg="0"/>
      <p:bldP spid="15" grpId="0" autoUpdateAnimBg="0"/>
      <p:bldP spid="16" grpId="0" autoUpdateAnimBg="0"/>
      <p:bldP spid="17" grpId="0" autoUpdateAnimBg="0"/>
      <p:bldP spid="38" grpId="0" animBg="1"/>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9-2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sz="3000" b="1" dirty="0" smtClean="0">
                <a:solidFill>
                  <a:srgbClr val="FF0000"/>
                </a:solidFill>
              </a:rPr>
              <a:t>1.	</a:t>
            </a:r>
            <a:r>
              <a:rPr lang="en-US" sz="3000" dirty="0" smtClean="0"/>
              <a:t>What </a:t>
            </a:r>
            <a:r>
              <a:rPr lang="en-US" sz="3000" dirty="0"/>
              <a:t>is the difference between a periodic inventory system and a </a:t>
            </a:r>
            <a:r>
              <a:rPr lang="en-US" sz="3000" dirty="0" smtClean="0"/>
              <a:t>perpetual inventory </a:t>
            </a:r>
            <a:r>
              <a:rPr lang="en-US" sz="3000" dirty="0"/>
              <a:t>system</a:t>
            </a:r>
            <a:r>
              <a:rPr lang="en-US" sz="3000" dirty="0" smtClean="0"/>
              <a:t>?</a:t>
            </a:r>
            <a:endParaRPr lang="en-US" sz="3000"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28</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t>With a periodic inventory system, the value of the inventory is determined by a physical count. With a perpetual inventory system, the value of the inventory on hand is determined by a continuous record of increases and decreases.</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9-2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2.</a:t>
            </a:r>
            <a:r>
              <a:rPr lang="en-US" dirty="0" smtClean="0"/>
              <a:t>	</a:t>
            </a:r>
            <a:r>
              <a:rPr lang="en-US" sz="2800" dirty="0" smtClean="0"/>
              <a:t>When </a:t>
            </a:r>
            <a:r>
              <a:rPr lang="en-US" sz="2800" dirty="0"/>
              <a:t>the perpetual inventory system is used, in what account are </a:t>
            </a:r>
            <a:r>
              <a:rPr lang="en-US" sz="2800" dirty="0" smtClean="0"/>
              <a:t>purchases recorded</a:t>
            </a:r>
            <a:r>
              <a:rPr lang="en-US" sz="2800" dirty="0"/>
              <a:t>? In what account are purchases recorded when the </a:t>
            </a:r>
            <a:r>
              <a:rPr lang="en-US" sz="2800" dirty="0" smtClean="0"/>
              <a:t>periodic inventory </a:t>
            </a:r>
            <a:r>
              <a:rPr lang="en-US" sz="2800" dirty="0"/>
              <a:t>system is used</a:t>
            </a:r>
            <a:r>
              <a:rPr lang="en-US" sz="2800"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29</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886200"/>
            <a:ext cx="7315200" cy="2239963"/>
          </a:xfrm>
          <a:prstGeom prst="rect">
            <a:avLst/>
          </a:prstGeom>
          <a:solidFill>
            <a:schemeClr val="bg2"/>
          </a:solidFill>
        </p:spPr>
        <p:txBody>
          <a:bodyPr vert="horz" lIns="91440" tIns="45720" rIns="91440" bIns="45720" rtlCol="0">
            <a:normAutofit lnSpcReduction="10000"/>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2800" dirty="0" smtClean="0"/>
              <a:t>In a perpetual inventory system, purchases are recorded in the Merchandise Inventory account. In a periodic inventory system, purchases are recorded in the Purchases account.</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Forming a Corporation</a:t>
            </a:r>
            <a:endParaRPr lang="en-US" dirty="0"/>
          </a:p>
        </p:txBody>
      </p:sp>
      <p:sp>
        <p:nvSpPr>
          <p:cNvPr id="3" name="Content Placeholder 2"/>
          <p:cNvSpPr>
            <a:spLocks noGrp="1"/>
          </p:cNvSpPr>
          <p:nvPr>
            <p:ph idx="1"/>
          </p:nvPr>
        </p:nvSpPr>
        <p:spPr/>
        <p:txBody>
          <a:bodyPr>
            <a:normAutofit/>
          </a:bodyPr>
          <a:lstStyle/>
          <a:p>
            <a:r>
              <a:rPr lang="en-US" dirty="0" smtClean="0"/>
              <a:t>A </a:t>
            </a:r>
            <a:r>
              <a:rPr lang="en-US" b="1" dirty="0" smtClean="0">
                <a:solidFill>
                  <a:srgbClr val="0070C0"/>
                </a:solidFill>
              </a:rPr>
              <a:t>corporation</a:t>
            </a:r>
            <a:r>
              <a:rPr lang="en-US" dirty="0" smtClean="0"/>
              <a:t> is an organization with the legal rights of a person which many persons or other corporations may own.</a:t>
            </a:r>
          </a:p>
          <a:p>
            <a:r>
              <a:rPr lang="en-US" dirty="0" smtClean="0"/>
              <a:t>The assets or other financial resources available to a business are called </a:t>
            </a:r>
            <a:r>
              <a:rPr lang="en-US" b="1" dirty="0">
                <a:solidFill>
                  <a:srgbClr val="0070C0"/>
                </a:solidFill>
              </a:rPr>
              <a:t>capital</a:t>
            </a:r>
            <a:r>
              <a:rPr lang="en-US" dirty="0" smtClean="0"/>
              <a:t>.</a:t>
            </a:r>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3</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LO2</a:t>
            </a:r>
            <a:endParaRPr lang="en-US" dirty="0"/>
          </a:p>
        </p:txBody>
      </p:sp>
      <p:grpSp>
        <p:nvGrpSpPr>
          <p:cNvPr id="6" name="Group 5"/>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sp>
        <p:nvSpPr>
          <p:cNvPr id="9" name="TextBox 8"/>
          <p:cNvSpPr txBox="1"/>
          <p:nvPr/>
        </p:nvSpPr>
        <p:spPr>
          <a:xfrm>
            <a:off x="6737636" y="5791200"/>
            <a:ext cx="2406364" cy="369332"/>
          </a:xfrm>
          <a:prstGeom prst="rect">
            <a:avLst/>
          </a:prstGeom>
          <a:noFill/>
        </p:spPr>
        <p:txBody>
          <a:bodyPr wrap="none" rtlCol="0">
            <a:spAutoFit/>
          </a:bodyPr>
          <a:lstStyle/>
          <a:p>
            <a:r>
              <a:rPr lang="en-US" i="1" dirty="0" smtClean="0">
                <a:solidFill>
                  <a:srgbClr val="0070C0"/>
                </a:solidFill>
                <a:latin typeface="Times New Roman" pitchFamily="18" charset="0"/>
                <a:cs typeface="Times New Roman" pitchFamily="18" charset="0"/>
              </a:rPr>
              <a:t>Continued on next slide.</a:t>
            </a:r>
            <a:endParaRPr lang="en-US" i="1" dirty="0">
              <a:solidFill>
                <a:srgbClr val="0070C0"/>
              </a:solidFill>
              <a:latin typeface="Times New Roman" pitchFamily="18" charset="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9-2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3.</a:t>
            </a:r>
            <a:r>
              <a:rPr lang="en-US" dirty="0" smtClean="0"/>
              <a:t>	Identify </a:t>
            </a:r>
            <a:r>
              <a:rPr lang="en-US" dirty="0"/>
              <a:t>the four special journals typically used by a business</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30</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1"/>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Purchases journal, cash payments journal, sales journal, cash receipts journal</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9-2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4.	</a:t>
            </a:r>
            <a:r>
              <a:rPr lang="en-US" dirty="0" smtClean="0"/>
              <a:t>How </a:t>
            </a:r>
            <a:r>
              <a:rPr lang="en-US" dirty="0"/>
              <a:t>are special amount columns used in a journal</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31</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1"/>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Special amount columns are used for frequently occurring transactions.</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9-2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5.	</a:t>
            </a:r>
            <a:r>
              <a:rPr lang="en-US" dirty="0" smtClean="0"/>
              <a:t>Why </a:t>
            </a:r>
            <a:r>
              <a:rPr lang="en-US" dirty="0"/>
              <a:t>are there two account titles in the amount column of the </a:t>
            </a:r>
            <a:r>
              <a:rPr lang="en-US" dirty="0" smtClean="0"/>
              <a:t>purchases journal?</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32</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lvl="0">
              <a:spcBef>
                <a:spcPct val="20000"/>
              </a:spcBef>
              <a:buClr>
                <a:srgbClr val="FF0000"/>
              </a:buClr>
            </a:pPr>
            <a:r>
              <a:rPr lang="en-US" sz="3200" dirty="0" smtClean="0"/>
              <a:t>All transactions for purchasing merchandise on account involve a debit to </a:t>
            </a:r>
            <a:r>
              <a:rPr lang="en-US" sz="3200" i="1" dirty="0" smtClean="0"/>
              <a:t>Purchases</a:t>
            </a:r>
            <a:r>
              <a:rPr lang="en-US" sz="3200" dirty="0" smtClean="0"/>
              <a:t> and a credit to </a:t>
            </a:r>
            <a:r>
              <a:rPr lang="en-US" sz="3200" i="1" dirty="0" smtClean="0"/>
              <a:t>Accounts Payable</a:t>
            </a:r>
            <a:r>
              <a:rPr lang="en-US" sz="3200" dirty="0" smtClean="0"/>
              <a:t>.</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9-2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6.	</a:t>
            </a:r>
            <a:r>
              <a:rPr lang="en-US" dirty="0" smtClean="0"/>
              <a:t>What </a:t>
            </a:r>
            <a:r>
              <a:rPr lang="en-US" dirty="0"/>
              <a:t>is the advantage of having special amount columns in a journal</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33</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7432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Using special amount columns eliminates writing general ledger account titles in the Account Title column, which saves time and helps to reduce mistakes.</a:t>
            </a:r>
          </a:p>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9-2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7.	</a:t>
            </a:r>
            <a:r>
              <a:rPr lang="en-US" dirty="0" smtClean="0"/>
              <a:t>What information is contained on a purchase invoice?</a:t>
            </a: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34</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A purchase invoice lists the vendor name and address; the date; the quantity, description, and price of each item; and the total amount of the purchase.</a:t>
            </a:r>
          </a:p>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9-2</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 Together 9-2</a:t>
            </a:r>
            <a:br>
              <a:rPr lang="en-US" dirty="0" smtClean="0"/>
            </a:br>
            <a:r>
              <a:rPr lang="en-US" dirty="0" smtClean="0"/>
              <a:t>On You Own 9-2</a:t>
            </a:r>
            <a:endParaRPr lang="en-US" dirty="0"/>
          </a:p>
        </p:txBody>
      </p:sp>
      <p:sp>
        <p:nvSpPr>
          <p:cNvPr id="3" name="Content Placeholder 2"/>
          <p:cNvSpPr>
            <a:spLocks noGrp="1"/>
          </p:cNvSpPr>
          <p:nvPr>
            <p:ph sz="half" idx="1"/>
          </p:nvPr>
        </p:nvSpPr>
        <p:spPr/>
        <p:txBody>
          <a:bodyPr/>
          <a:lstStyle/>
          <a:p>
            <a:r>
              <a:rPr lang="en-US" dirty="0" smtClean="0"/>
              <a:t>Work Together</a:t>
            </a:r>
          </a:p>
          <a:p>
            <a:pPr lvl="1"/>
            <a:r>
              <a:rPr lang="en-US" dirty="0" smtClean="0"/>
              <a:t>9-2 thru 9-5 work (Excel)</a:t>
            </a:r>
          </a:p>
          <a:p>
            <a:pPr lvl="1"/>
            <a:r>
              <a:rPr lang="en-US" dirty="0" smtClean="0"/>
              <a:t>Modeled</a:t>
            </a:r>
          </a:p>
          <a:p>
            <a:pPr lvl="1"/>
            <a:endParaRPr lang="en-US" dirty="0" smtClean="0"/>
          </a:p>
          <a:p>
            <a:pPr lvl="1"/>
            <a:r>
              <a:rPr lang="en-US" dirty="0" smtClean="0"/>
              <a:t>Page 254</a:t>
            </a:r>
          </a:p>
          <a:p>
            <a:pPr lvl="1"/>
            <a:r>
              <a:rPr lang="en-US" dirty="0" smtClean="0"/>
              <a:t>Use</a:t>
            </a:r>
          </a:p>
          <a:p>
            <a:pPr lvl="2"/>
            <a:r>
              <a:rPr lang="en-US" dirty="0" smtClean="0"/>
              <a:t>9-2 </a:t>
            </a:r>
            <a:r>
              <a:rPr lang="en-US" dirty="0" err="1" smtClean="0"/>
              <a:t>Pur</a:t>
            </a:r>
            <a:r>
              <a:rPr lang="en-US" dirty="0" smtClean="0"/>
              <a:t> </a:t>
            </a:r>
            <a:r>
              <a:rPr lang="en-US" dirty="0" err="1" smtClean="0"/>
              <a:t>Jrnl</a:t>
            </a:r>
            <a:r>
              <a:rPr lang="en-US" dirty="0" smtClean="0"/>
              <a:t> (tab)</a:t>
            </a:r>
            <a:endParaRPr lang="en-US" dirty="0"/>
          </a:p>
        </p:txBody>
      </p:sp>
      <p:sp>
        <p:nvSpPr>
          <p:cNvPr id="4" name="Content Placeholder 3"/>
          <p:cNvSpPr>
            <a:spLocks noGrp="1"/>
          </p:cNvSpPr>
          <p:nvPr>
            <p:ph sz="half" idx="2"/>
          </p:nvPr>
        </p:nvSpPr>
        <p:spPr/>
        <p:txBody>
          <a:bodyPr/>
          <a:lstStyle/>
          <a:p>
            <a:r>
              <a:rPr lang="en-US" dirty="0" smtClean="0"/>
              <a:t>On Your Own</a:t>
            </a:r>
          </a:p>
          <a:p>
            <a:pPr lvl="1"/>
            <a:r>
              <a:rPr lang="en-US" dirty="0" smtClean="0"/>
              <a:t>9-2 thru 9-5 own (Excel)</a:t>
            </a:r>
          </a:p>
          <a:p>
            <a:pPr lvl="1"/>
            <a:r>
              <a:rPr lang="en-US" dirty="0" smtClean="0"/>
              <a:t>Complete</a:t>
            </a:r>
          </a:p>
          <a:p>
            <a:pPr lvl="1"/>
            <a:endParaRPr lang="en-US" dirty="0" smtClean="0"/>
          </a:p>
          <a:p>
            <a:pPr lvl="1"/>
            <a:r>
              <a:rPr lang="en-US" dirty="0" smtClean="0"/>
              <a:t>Page 254</a:t>
            </a:r>
          </a:p>
          <a:p>
            <a:pPr lvl="1"/>
            <a:r>
              <a:rPr lang="en-US" dirty="0" smtClean="0"/>
              <a:t>Use</a:t>
            </a:r>
          </a:p>
          <a:p>
            <a:pPr lvl="2"/>
            <a:r>
              <a:rPr lang="en-US" dirty="0" smtClean="0"/>
              <a:t>9-2 </a:t>
            </a:r>
            <a:r>
              <a:rPr lang="en-US" dirty="0" err="1" smtClean="0"/>
              <a:t>Pur</a:t>
            </a:r>
            <a:r>
              <a:rPr lang="en-US" dirty="0" smtClean="0"/>
              <a:t> </a:t>
            </a:r>
            <a:r>
              <a:rPr lang="en-US" dirty="0" err="1" smtClean="0"/>
              <a:t>Jrnl</a:t>
            </a:r>
            <a:r>
              <a:rPr lang="en-US" dirty="0" smtClean="0"/>
              <a:t> (tab)</a:t>
            </a:r>
            <a:endParaRPr lang="en-US" dirty="0"/>
          </a:p>
        </p:txBody>
      </p:sp>
      <p:sp>
        <p:nvSpPr>
          <p:cNvPr id="5" name="Slide Number Placeholder 4"/>
          <p:cNvSpPr>
            <a:spLocks noGrp="1"/>
          </p:cNvSpPr>
          <p:nvPr>
            <p:ph type="sldNum" sz="quarter" idx="12"/>
          </p:nvPr>
        </p:nvSpPr>
        <p:spPr/>
        <p:txBody>
          <a:bodyPr/>
          <a:lstStyle/>
          <a:p>
            <a:r>
              <a:rPr lang="en-US" smtClean="0"/>
              <a:t>SLIDE </a:t>
            </a:r>
            <a:fld id="{FCD2455E-EC1D-45EA-B6B2-90AB88848CFD}" type="slidenum">
              <a:rPr lang="en-US" smtClean="0"/>
              <a:pPr/>
              <a:t>35</a:t>
            </a:fld>
            <a:endParaRPr lang="en-US" dirty="0"/>
          </a:p>
        </p:txBody>
      </p:sp>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Learning Objectives</a:t>
            </a:r>
            <a:endParaRPr lang="en-US" sz="2800" dirty="0"/>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006600"/>
                </a:solidFill>
              </a:rPr>
              <a:t>© 2014 Cengage Learning. All Rights Reserved.</a:t>
            </a:r>
            <a:endParaRPr lang="en-US" sz="1000" dirty="0">
              <a:solidFill>
                <a:srgbClr val="006600"/>
              </a:solidFill>
            </a:endParaRPr>
          </a:p>
        </p:txBody>
      </p:sp>
      <p:sp>
        <p:nvSpPr>
          <p:cNvPr id="9" name="TextBox 8"/>
          <p:cNvSpPr txBox="1"/>
          <p:nvPr/>
        </p:nvSpPr>
        <p:spPr>
          <a:xfrm>
            <a:off x="1828801" y="2514600"/>
            <a:ext cx="6400800" cy="2400657"/>
          </a:xfrm>
          <a:prstGeom prst="rect">
            <a:avLst/>
          </a:prstGeom>
          <a:noFill/>
        </p:spPr>
        <p:txBody>
          <a:bodyPr wrap="square" rtlCol="0">
            <a:spAutoFit/>
          </a:bodyPr>
          <a:lstStyle/>
          <a:p>
            <a:pPr marL="685800" indent="-685800">
              <a:spcAft>
                <a:spcPts val="1200"/>
              </a:spcAft>
            </a:pPr>
            <a:r>
              <a:rPr lang="en-US" sz="2400" b="1" dirty="0" smtClean="0"/>
              <a:t>LO</a:t>
            </a:r>
            <a:r>
              <a:rPr lang="en-US" sz="2400" b="1" dirty="0" smtClean="0">
                <a:solidFill>
                  <a:srgbClr val="FF0000"/>
                </a:solidFill>
              </a:rPr>
              <a:t>7</a:t>
            </a:r>
            <a:r>
              <a:rPr lang="en-US" sz="2400" b="1" dirty="0" smtClean="0"/>
              <a:t> 	</a:t>
            </a:r>
            <a:r>
              <a:rPr lang="en-US" sz="2400" dirty="0" smtClean="0"/>
              <a:t>Post merchandise purchases to an accounts payable ledger and a general ledger.</a:t>
            </a:r>
          </a:p>
          <a:p>
            <a:pPr marL="685800" indent="-685800">
              <a:spcAft>
                <a:spcPts val="1200"/>
              </a:spcAft>
            </a:pPr>
            <a:endParaRPr lang="en-US" sz="2400" b="1" dirty="0" smtClean="0"/>
          </a:p>
          <a:p>
            <a:pPr marL="685800" indent="-685800">
              <a:spcAft>
                <a:spcPts val="1200"/>
              </a:spcAft>
            </a:pPr>
            <a:endParaRPr lang="en-US" sz="2400" b="1" dirty="0" smtClean="0"/>
          </a:p>
          <a:p>
            <a:pPr marL="685800" indent="-685800">
              <a:spcAft>
                <a:spcPts val="1200"/>
              </a:spcAft>
            </a:pPr>
            <a:endParaRPr lang="en-US" sz="2400" b="1" dirty="0" smtClean="0"/>
          </a:p>
        </p:txBody>
      </p:sp>
      <p:pic>
        <p:nvPicPr>
          <p:cNvPr id="9218" name="Picture 2"/>
          <p:cNvPicPr>
            <a:picLocks noChangeAspect="1" noChangeArrowheads="1"/>
          </p:cNvPicPr>
          <p:nvPr/>
        </p:nvPicPr>
        <p:blipFill>
          <a:blip r:embed="rId2" cstate="print"/>
          <a:srcRect/>
          <a:stretch>
            <a:fillRect/>
          </a:stretch>
        </p:blipFill>
        <p:spPr bwMode="auto">
          <a:xfrm>
            <a:off x="0" y="0"/>
            <a:ext cx="9144000" cy="2201936"/>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7"/>
          <p:cNvSpPr>
            <a:spLocks noChangeArrowheads="1"/>
          </p:cNvSpPr>
          <p:nvPr/>
        </p:nvSpPr>
        <p:spPr bwMode="auto">
          <a:xfrm>
            <a:off x="472952" y="4572000"/>
            <a:ext cx="7756648"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1.	</a:t>
            </a:r>
            <a:r>
              <a:rPr lang="en-US" dirty="0" smtClean="0"/>
              <a:t>Write the date in the Date </a:t>
            </a:r>
            <a:r>
              <a:rPr lang="en-US" dirty="0" smtClean="0">
                <a:solidFill>
                  <a:srgbClr val="000000"/>
                </a:solidFill>
              </a:rPr>
              <a:t>column of the vendor account.</a:t>
            </a:r>
            <a:endParaRPr lang="en-US" dirty="0"/>
          </a:p>
        </p:txBody>
      </p:sp>
      <p:sp>
        <p:nvSpPr>
          <p:cNvPr id="33" name="Rectangle 28"/>
          <p:cNvSpPr>
            <a:spLocks noChangeArrowheads="1"/>
          </p:cNvSpPr>
          <p:nvPr/>
        </p:nvSpPr>
        <p:spPr bwMode="auto">
          <a:xfrm>
            <a:off x="472952" y="5491491"/>
            <a:ext cx="8290048" cy="646331"/>
          </a:xfrm>
          <a:prstGeom prst="rect">
            <a:avLst/>
          </a:prstGeom>
          <a:noFill/>
          <a:ln w="9525">
            <a:noFill/>
            <a:miter lim="800000"/>
            <a:headEnd/>
            <a:tailEnd/>
          </a:ln>
          <a:effectLst/>
        </p:spPr>
        <p:txBody>
          <a:bodyPr wrap="square">
            <a:spAutoFit/>
          </a:bodyPr>
          <a:lstStyle/>
          <a:p>
            <a:pPr marL="342900" indent="-342900"/>
            <a:r>
              <a:rPr lang="en-US" b="1" dirty="0">
                <a:solidFill>
                  <a:srgbClr val="FF0000"/>
                </a:solidFill>
                <a:effectLst>
                  <a:outerShdw blurRad="38100" dist="38100" dir="2700000" algn="tl">
                    <a:srgbClr val="000000">
                      <a:alpha val="43137"/>
                    </a:srgbClr>
                  </a:outerShdw>
                </a:effectLst>
              </a:rPr>
              <a:t>4.	</a:t>
            </a:r>
            <a:r>
              <a:rPr lang="en-US" dirty="0" smtClean="0">
                <a:solidFill>
                  <a:srgbClr val="000000"/>
                </a:solidFill>
              </a:rPr>
              <a:t>Add the amount in the Credit column to the previous balance in the Credit Balance column and write the new account balance in the Credit Balance column.</a:t>
            </a:r>
            <a:endParaRPr lang="en-US" dirty="0"/>
          </a:p>
        </p:txBody>
      </p:sp>
      <p:sp>
        <p:nvSpPr>
          <p:cNvPr id="34" name="Rectangle 29"/>
          <p:cNvSpPr>
            <a:spLocks noChangeArrowheads="1"/>
          </p:cNvSpPr>
          <p:nvPr/>
        </p:nvSpPr>
        <p:spPr bwMode="auto">
          <a:xfrm>
            <a:off x="472952" y="4878497"/>
            <a:ext cx="7756648"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a:solidFill>
                  <a:srgbClr val="FF0000"/>
                </a:solidFill>
                <a:effectLst>
                  <a:outerShdw blurRad="38100" dist="38100" dir="2700000" algn="tl">
                    <a:srgbClr val="000000">
                      <a:alpha val="43137"/>
                    </a:srgbClr>
                  </a:outerShdw>
                </a:effectLst>
              </a:rPr>
              <a:t>2.	</a:t>
            </a:r>
            <a:r>
              <a:rPr lang="en-US" dirty="0" smtClean="0"/>
              <a:t>Write </a:t>
            </a:r>
            <a:r>
              <a:rPr lang="en-US" dirty="0" smtClean="0">
                <a:solidFill>
                  <a:srgbClr val="000000"/>
                </a:solidFill>
              </a:rPr>
              <a:t>the journal page number in the Post. Ref. column of the account.</a:t>
            </a:r>
            <a:endParaRPr lang="en-US" dirty="0"/>
          </a:p>
        </p:txBody>
      </p:sp>
      <p:sp>
        <p:nvSpPr>
          <p:cNvPr id="35" name="Rectangle 30"/>
          <p:cNvSpPr>
            <a:spLocks noChangeArrowheads="1"/>
          </p:cNvSpPr>
          <p:nvPr/>
        </p:nvSpPr>
        <p:spPr bwMode="auto">
          <a:xfrm>
            <a:off x="472952" y="5184994"/>
            <a:ext cx="8290048" cy="369332"/>
          </a:xfrm>
          <a:prstGeom prst="rect">
            <a:avLst/>
          </a:prstGeom>
          <a:noFill/>
          <a:ln w="9525">
            <a:noFill/>
            <a:miter lim="800000"/>
            <a:headEnd/>
            <a:tailEnd/>
          </a:ln>
          <a:effectLst/>
        </p:spPr>
        <p:txBody>
          <a:bodyPr wrap="square">
            <a:spAutoFit/>
          </a:bodyPr>
          <a:lstStyle/>
          <a:p>
            <a:pPr marL="342900" indent="-342900">
              <a:spcBef>
                <a:spcPct val="20000"/>
              </a:spcBef>
              <a:buClr>
                <a:schemeClr val="accent2"/>
              </a:buClr>
              <a:buFont typeface="Wingdings" pitchFamily="2" charset="2"/>
              <a:buNone/>
            </a:pPr>
            <a:r>
              <a:rPr lang="en-US" b="1" dirty="0" smtClean="0">
                <a:solidFill>
                  <a:srgbClr val="FF0000"/>
                </a:solidFill>
                <a:effectLst>
                  <a:outerShdw blurRad="38100" dist="38100" dir="2700000" algn="tl">
                    <a:srgbClr val="000000">
                      <a:alpha val="43137"/>
                    </a:srgbClr>
                  </a:outerShdw>
                </a:effectLst>
              </a:rPr>
              <a:t>3.	</a:t>
            </a:r>
            <a:r>
              <a:rPr lang="en-US" dirty="0" smtClean="0"/>
              <a:t>Write </a:t>
            </a:r>
            <a:r>
              <a:rPr lang="en-US" dirty="0" smtClean="0">
                <a:solidFill>
                  <a:srgbClr val="000000"/>
                </a:solidFill>
              </a:rPr>
              <a:t>the credit amount in the Credit column of the vendor account.</a:t>
            </a:r>
            <a:endParaRPr lang="en-US" dirty="0"/>
          </a:p>
        </p:txBody>
      </p:sp>
      <p:sp>
        <p:nvSpPr>
          <p:cNvPr id="2" name="Title 1"/>
          <p:cNvSpPr>
            <a:spLocks noGrp="1"/>
          </p:cNvSpPr>
          <p:nvPr>
            <p:ph type="title"/>
          </p:nvPr>
        </p:nvSpPr>
        <p:spPr/>
        <p:txBody>
          <a:bodyPr>
            <a:normAutofit fontScale="90000"/>
          </a:bodyPr>
          <a:lstStyle/>
          <a:p>
            <a:r>
              <a:rPr lang="en-US" dirty="0" smtClean="0"/>
              <a:t>Posting from a Purchases Journal to an Accounts Payable Ledger</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37</a:t>
            </a:fld>
            <a:endParaRPr lang="en-US" dirty="0"/>
          </a:p>
        </p:txBody>
      </p:sp>
      <p:pic>
        <p:nvPicPr>
          <p:cNvPr id="6" name="Picture 5" descr="C21-SE-MC-009-Page255_1.jpg"/>
          <p:cNvPicPr>
            <a:picLocks noChangeAspect="1"/>
          </p:cNvPicPr>
          <p:nvPr/>
        </p:nvPicPr>
        <p:blipFill>
          <a:blip r:embed="rId2" cstate="print"/>
          <a:srcRect b="15038"/>
          <a:stretch>
            <a:fillRect/>
          </a:stretch>
        </p:blipFill>
        <p:spPr>
          <a:xfrm>
            <a:off x="904875" y="1447800"/>
            <a:ext cx="5943600" cy="1369274"/>
          </a:xfrm>
          <a:prstGeom prst="rect">
            <a:avLst/>
          </a:prstGeom>
        </p:spPr>
      </p:pic>
      <p:pic>
        <p:nvPicPr>
          <p:cNvPr id="7" name="Picture 6" descr="C21-SE-MC-009-Page255_2.jpg"/>
          <p:cNvPicPr>
            <a:picLocks noChangeAspect="1"/>
          </p:cNvPicPr>
          <p:nvPr/>
        </p:nvPicPr>
        <p:blipFill>
          <a:blip r:embed="rId3" cstate="print"/>
          <a:srcRect b="7813"/>
          <a:stretch>
            <a:fillRect/>
          </a:stretch>
        </p:blipFill>
        <p:spPr>
          <a:xfrm>
            <a:off x="1598664" y="2971800"/>
            <a:ext cx="5945136" cy="1430227"/>
          </a:xfrm>
          <a:prstGeom prst="rect">
            <a:avLst/>
          </a:prstGeom>
        </p:spPr>
      </p:pic>
      <p:sp>
        <p:nvSpPr>
          <p:cNvPr id="8" name="TextBox 7"/>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LO7</a:t>
            </a:r>
            <a:endParaRPr lang="en-US" dirty="0"/>
          </a:p>
        </p:txBody>
      </p:sp>
      <p:grpSp>
        <p:nvGrpSpPr>
          <p:cNvPr id="4"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9-3</a:t>
              </a:r>
              <a:endParaRPr lang="en-US" sz="1200" dirty="0">
                <a:solidFill>
                  <a:schemeClr val="bg1"/>
                </a:solidFill>
              </a:endParaRPr>
            </a:p>
          </p:txBody>
        </p:sp>
      </p:grpSp>
      <p:grpSp>
        <p:nvGrpSpPr>
          <p:cNvPr id="5" name="Group 41"/>
          <p:cNvGrpSpPr/>
          <p:nvPr/>
        </p:nvGrpSpPr>
        <p:grpSpPr>
          <a:xfrm>
            <a:off x="5562600" y="2438400"/>
            <a:ext cx="1371600" cy="685800"/>
            <a:chOff x="4648200" y="2743200"/>
            <a:chExt cx="1371600" cy="685800"/>
          </a:xfrm>
        </p:grpSpPr>
        <p:sp>
          <p:nvSpPr>
            <p:cNvPr id="18" name="Line 20"/>
            <p:cNvSpPr>
              <a:spLocks noChangeShapeType="1"/>
            </p:cNvSpPr>
            <p:nvPr/>
          </p:nvSpPr>
          <p:spPr bwMode="auto">
            <a:xfrm>
              <a:off x="4648200" y="2743200"/>
              <a:ext cx="1371600" cy="685800"/>
            </a:xfrm>
            <a:prstGeom prst="line">
              <a:avLst/>
            </a:prstGeom>
            <a:noFill/>
            <a:ln w="38100">
              <a:solidFill>
                <a:srgbClr val="00B0F0"/>
              </a:solidFill>
              <a:round/>
              <a:headEnd type="triangle" w="med" len="med"/>
              <a:tailEnd/>
            </a:ln>
            <a:effectLst/>
          </p:spPr>
          <p:txBody>
            <a:bodyPr/>
            <a:lstStyle/>
            <a:p>
              <a:endParaRPr lang="en-US" dirty="0"/>
            </a:p>
          </p:txBody>
        </p:sp>
        <p:sp>
          <p:nvSpPr>
            <p:cNvPr id="19" name="Rectangle 11"/>
            <p:cNvSpPr>
              <a:spLocks noChangeArrowheads="1"/>
            </p:cNvSpPr>
            <p:nvPr/>
          </p:nvSpPr>
          <p:spPr bwMode="auto">
            <a:xfrm>
              <a:off x="54864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grpSp>
      <p:grpSp>
        <p:nvGrpSpPr>
          <p:cNvPr id="9" name="Group 40"/>
          <p:cNvGrpSpPr/>
          <p:nvPr/>
        </p:nvGrpSpPr>
        <p:grpSpPr>
          <a:xfrm>
            <a:off x="5974080" y="4130040"/>
            <a:ext cx="1005840" cy="365760"/>
            <a:chOff x="4191000" y="4114800"/>
            <a:chExt cx="1005840" cy="365760"/>
          </a:xfrm>
        </p:grpSpPr>
        <p:sp>
          <p:nvSpPr>
            <p:cNvPr id="21" name="Line 16"/>
            <p:cNvSpPr>
              <a:spLocks noChangeShapeType="1"/>
            </p:cNvSpPr>
            <p:nvPr/>
          </p:nvSpPr>
          <p:spPr bwMode="auto">
            <a:xfrm>
              <a:off x="4191000" y="4297680"/>
              <a:ext cx="1005840" cy="0"/>
            </a:xfrm>
            <a:prstGeom prst="line">
              <a:avLst/>
            </a:prstGeom>
            <a:solidFill>
              <a:srgbClr val="CC0000"/>
            </a:solidFill>
            <a:ln w="38100">
              <a:solidFill>
                <a:srgbClr val="00B0F0"/>
              </a:solidFill>
              <a:round/>
              <a:headEnd/>
              <a:tailEnd type="triangle" w="med" len="med"/>
            </a:ln>
            <a:effectLst/>
          </p:spPr>
          <p:txBody>
            <a:bodyPr/>
            <a:lstStyle/>
            <a:p>
              <a:endParaRPr lang="en-US" dirty="0"/>
            </a:p>
          </p:txBody>
        </p:sp>
        <p:sp>
          <p:nvSpPr>
            <p:cNvPr id="22" name="Rectangle 10"/>
            <p:cNvSpPr>
              <a:spLocks noChangeArrowheads="1"/>
            </p:cNvSpPr>
            <p:nvPr/>
          </p:nvSpPr>
          <p:spPr bwMode="auto">
            <a:xfrm>
              <a:off x="4495800" y="41148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grpSp>
      <p:grpSp>
        <p:nvGrpSpPr>
          <p:cNvPr id="12" name="Group 39"/>
          <p:cNvGrpSpPr/>
          <p:nvPr/>
        </p:nvGrpSpPr>
        <p:grpSpPr>
          <a:xfrm>
            <a:off x="5791200" y="2514600"/>
            <a:ext cx="381000" cy="1447800"/>
            <a:chOff x="4572000" y="2819400"/>
            <a:chExt cx="381000" cy="1447800"/>
          </a:xfrm>
        </p:grpSpPr>
        <p:sp>
          <p:nvSpPr>
            <p:cNvPr id="27" name="Line 20"/>
            <p:cNvSpPr>
              <a:spLocks noChangeShapeType="1"/>
            </p:cNvSpPr>
            <p:nvPr/>
          </p:nvSpPr>
          <p:spPr bwMode="auto">
            <a:xfrm flipV="1">
              <a:off x="4572000" y="2819400"/>
              <a:ext cx="304800" cy="1447800"/>
            </a:xfrm>
            <a:prstGeom prst="line">
              <a:avLst/>
            </a:prstGeom>
            <a:noFill/>
            <a:ln w="38100">
              <a:solidFill>
                <a:srgbClr val="00B0F0"/>
              </a:solidFill>
              <a:round/>
              <a:headEnd type="triangle" w="med" len="med"/>
              <a:tailEnd/>
            </a:ln>
            <a:effectLst/>
          </p:spPr>
          <p:txBody>
            <a:bodyPr/>
            <a:lstStyle/>
            <a:p>
              <a:endParaRPr lang="en-US" dirty="0"/>
            </a:p>
          </p:txBody>
        </p:sp>
        <p:sp>
          <p:nvSpPr>
            <p:cNvPr id="28" name="Rectangle 9"/>
            <p:cNvSpPr>
              <a:spLocks noChangeArrowheads="1"/>
            </p:cNvSpPr>
            <p:nvPr/>
          </p:nvSpPr>
          <p:spPr bwMode="auto">
            <a:xfrm>
              <a:off x="458724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grpSp>
      <p:grpSp>
        <p:nvGrpSpPr>
          <p:cNvPr id="13" name="Group 28"/>
          <p:cNvGrpSpPr/>
          <p:nvPr/>
        </p:nvGrpSpPr>
        <p:grpSpPr>
          <a:xfrm>
            <a:off x="1630680" y="2514600"/>
            <a:ext cx="655320" cy="1524000"/>
            <a:chOff x="1249680" y="2743200"/>
            <a:chExt cx="655320" cy="1524000"/>
          </a:xfrm>
        </p:grpSpPr>
        <p:cxnSp>
          <p:nvCxnSpPr>
            <p:cNvPr id="30" name="Straight Arrow Connector 29"/>
            <p:cNvCxnSpPr/>
            <p:nvPr/>
          </p:nvCxnSpPr>
          <p:spPr>
            <a:xfrm>
              <a:off x="1249680" y="2743200"/>
              <a:ext cx="655320" cy="15240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le 7"/>
            <p:cNvSpPr>
              <a:spLocks noChangeArrowheads="1"/>
            </p:cNvSpPr>
            <p:nvPr/>
          </p:nvSpPr>
          <p:spPr bwMode="auto">
            <a:xfrm>
              <a:off x="1263015" y="298704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grpSp>
      <p:sp>
        <p:nvSpPr>
          <p:cNvPr id="36" name="Rectangle 28"/>
          <p:cNvSpPr>
            <a:spLocks noChangeArrowheads="1"/>
          </p:cNvSpPr>
          <p:nvPr/>
        </p:nvSpPr>
        <p:spPr bwMode="auto">
          <a:xfrm>
            <a:off x="472952" y="6074985"/>
            <a:ext cx="10576048" cy="369332"/>
          </a:xfrm>
          <a:prstGeom prst="rect">
            <a:avLst/>
          </a:prstGeom>
          <a:noFill/>
          <a:ln w="9525">
            <a:noFill/>
            <a:miter lim="800000"/>
            <a:headEnd/>
            <a:tailEnd/>
          </a:ln>
          <a:effectLst/>
        </p:spPr>
        <p:txBody>
          <a:bodyPr wrap="square">
            <a:spAutoFit/>
          </a:bodyPr>
          <a:lstStyle/>
          <a:p>
            <a:pPr marL="342900" indent="-342900"/>
            <a:r>
              <a:rPr lang="en-US" b="1" dirty="0" smtClean="0">
                <a:solidFill>
                  <a:srgbClr val="FF0000"/>
                </a:solidFill>
                <a:effectLst>
                  <a:outerShdw blurRad="38100" dist="38100" dir="2700000" algn="tl">
                    <a:srgbClr val="000000">
                      <a:alpha val="43137"/>
                    </a:srgbClr>
                  </a:outerShdw>
                </a:effectLst>
              </a:rPr>
              <a:t>5.</a:t>
            </a:r>
            <a:r>
              <a:rPr lang="en-US" b="1" dirty="0">
                <a:solidFill>
                  <a:srgbClr val="FF0000"/>
                </a:solidFill>
                <a:effectLst>
                  <a:outerShdw blurRad="38100" dist="38100" dir="2700000" algn="tl">
                    <a:srgbClr val="000000">
                      <a:alpha val="43137"/>
                    </a:srgbClr>
                  </a:outerShdw>
                </a:effectLst>
              </a:rPr>
              <a:t>	</a:t>
            </a:r>
            <a:r>
              <a:rPr lang="en-US" dirty="0" smtClean="0"/>
              <a:t>Write </a:t>
            </a:r>
            <a:r>
              <a:rPr lang="en-US" dirty="0" smtClean="0">
                <a:solidFill>
                  <a:srgbClr val="000000"/>
                </a:solidFill>
              </a:rPr>
              <a:t>the vendor number in the Post. Ref. column of the journal.</a:t>
            </a:r>
            <a:endParaRPr lang="en-US" dirty="0"/>
          </a:p>
        </p:txBody>
      </p:sp>
      <p:grpSp>
        <p:nvGrpSpPr>
          <p:cNvPr id="14" name="Group 39"/>
          <p:cNvGrpSpPr/>
          <p:nvPr/>
        </p:nvGrpSpPr>
        <p:grpSpPr>
          <a:xfrm>
            <a:off x="4343400" y="1828800"/>
            <a:ext cx="1828800" cy="2133600"/>
            <a:chOff x="4648200" y="2133600"/>
            <a:chExt cx="1828800" cy="2133600"/>
          </a:xfrm>
        </p:grpSpPr>
        <p:sp>
          <p:nvSpPr>
            <p:cNvPr id="38" name="Line 20"/>
            <p:cNvSpPr>
              <a:spLocks noChangeShapeType="1"/>
            </p:cNvSpPr>
            <p:nvPr/>
          </p:nvSpPr>
          <p:spPr bwMode="auto">
            <a:xfrm flipV="1">
              <a:off x="4648200" y="2133600"/>
              <a:ext cx="1828800" cy="2133600"/>
            </a:xfrm>
            <a:prstGeom prst="line">
              <a:avLst/>
            </a:prstGeom>
            <a:noFill/>
            <a:ln w="38100">
              <a:solidFill>
                <a:srgbClr val="00B0F0"/>
              </a:solidFill>
              <a:round/>
              <a:headEnd type="triangle" w="med" len="med"/>
              <a:tailEnd/>
            </a:ln>
            <a:effectLst/>
          </p:spPr>
          <p:txBody>
            <a:bodyPr/>
            <a:lstStyle/>
            <a:p>
              <a:endParaRPr lang="en-US" dirty="0"/>
            </a:p>
          </p:txBody>
        </p:sp>
        <p:sp>
          <p:nvSpPr>
            <p:cNvPr id="39" name="Rectangle 9"/>
            <p:cNvSpPr>
              <a:spLocks noChangeArrowheads="1"/>
            </p:cNvSpPr>
            <p:nvPr/>
          </p:nvSpPr>
          <p:spPr bwMode="auto">
            <a:xfrm>
              <a:off x="534924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3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right)">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P spid="33" grpId="0" autoUpdateAnimBg="0"/>
      <p:bldP spid="34" grpId="0" autoUpdateAnimBg="0"/>
      <p:bldP spid="35" grpId="0" autoUpdateAnimBg="0"/>
      <p:bldP spid="36"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Totaling and Ruling a Purchases Journal</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38</a:t>
            </a:fld>
            <a:endParaRPr lang="en-US" dirty="0"/>
          </a:p>
        </p:txBody>
      </p:sp>
      <p:pic>
        <p:nvPicPr>
          <p:cNvPr id="6" name="Picture 5" descr="C21-SE-MC-009-Page256.jpg"/>
          <p:cNvPicPr>
            <a:picLocks noChangeAspect="1"/>
          </p:cNvPicPr>
          <p:nvPr/>
        </p:nvPicPr>
        <p:blipFill>
          <a:blip r:embed="rId2" cstate="print"/>
          <a:stretch>
            <a:fillRect/>
          </a:stretch>
        </p:blipFill>
        <p:spPr>
          <a:xfrm>
            <a:off x="609600" y="1600200"/>
            <a:ext cx="6858000" cy="3421796"/>
          </a:xfrm>
          <a:prstGeom prst="rect">
            <a:avLst/>
          </a:prstGeom>
        </p:spPr>
      </p:pic>
      <p:sp>
        <p:nvSpPr>
          <p:cNvPr id="7" name="TextBox 6"/>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LO7</a:t>
            </a:r>
            <a:endParaRPr lang="en-US" dirty="0"/>
          </a:p>
        </p:txBody>
      </p:sp>
      <p:grpSp>
        <p:nvGrpSpPr>
          <p:cNvPr id="4" name="Group 7"/>
          <p:cNvGrpSpPr/>
          <p:nvPr/>
        </p:nvGrpSpPr>
        <p:grpSpPr>
          <a:xfrm>
            <a:off x="7879080" y="0"/>
            <a:ext cx="1188720" cy="381000"/>
            <a:chOff x="7879080" y="0"/>
            <a:chExt cx="1188720" cy="381000"/>
          </a:xfrm>
        </p:grpSpPr>
        <p:sp>
          <p:nvSpPr>
            <p:cNvPr id="9" name="Flowchart: Delay 8"/>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9-3</a:t>
              </a:r>
              <a:endParaRPr lang="en-US" sz="1200" dirty="0">
                <a:solidFill>
                  <a:schemeClr val="bg1"/>
                </a:solidFill>
              </a:endParaRPr>
            </a:p>
          </p:txBody>
        </p:sp>
      </p:grpSp>
      <p:grpSp>
        <p:nvGrpSpPr>
          <p:cNvPr id="5" name="Group 18"/>
          <p:cNvGrpSpPr/>
          <p:nvPr/>
        </p:nvGrpSpPr>
        <p:grpSpPr>
          <a:xfrm>
            <a:off x="2971800" y="4600575"/>
            <a:ext cx="3200400" cy="1190625"/>
            <a:chOff x="1066800" y="1998107"/>
            <a:chExt cx="3200400" cy="1190625"/>
          </a:xfrm>
        </p:grpSpPr>
        <p:cxnSp>
          <p:nvCxnSpPr>
            <p:cNvPr id="20" name="Straight Arrow Connector 19"/>
            <p:cNvCxnSpPr/>
            <p:nvPr/>
          </p:nvCxnSpPr>
          <p:spPr>
            <a:xfrm flipV="1">
              <a:off x="1249680" y="1998107"/>
              <a:ext cx="3017520" cy="1002268"/>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22" name="TextBox 21"/>
            <p:cNvSpPr txBox="1"/>
            <p:nvPr/>
          </p:nvSpPr>
          <p:spPr>
            <a:xfrm>
              <a:off x="1447800" y="2819400"/>
              <a:ext cx="1295400" cy="369332"/>
            </a:xfrm>
            <a:prstGeom prst="rect">
              <a:avLst/>
            </a:prstGeom>
            <a:noFill/>
          </p:spPr>
          <p:txBody>
            <a:bodyPr wrap="square" rtlCol="0">
              <a:spAutoFit/>
            </a:bodyPr>
            <a:lstStyle/>
            <a:p>
              <a:r>
                <a:rPr lang="en-US" dirty="0" smtClean="0">
                  <a:solidFill>
                    <a:srgbClr val="0070C0"/>
                  </a:solidFill>
                </a:rPr>
                <a:t>Single Rule</a:t>
              </a:r>
              <a:endParaRPr lang="en-US" dirty="0">
                <a:solidFill>
                  <a:srgbClr val="0070C0"/>
                </a:solidFill>
              </a:endParaRPr>
            </a:p>
          </p:txBody>
        </p:sp>
      </p:grpSp>
      <p:grpSp>
        <p:nvGrpSpPr>
          <p:cNvPr id="8" name="Group 22"/>
          <p:cNvGrpSpPr/>
          <p:nvPr/>
        </p:nvGrpSpPr>
        <p:grpSpPr>
          <a:xfrm>
            <a:off x="7239000" y="4038600"/>
            <a:ext cx="1780574" cy="685800"/>
            <a:chOff x="609600" y="2819400"/>
            <a:chExt cx="1780574" cy="685800"/>
          </a:xfrm>
        </p:grpSpPr>
        <p:cxnSp>
          <p:nvCxnSpPr>
            <p:cNvPr id="24" name="Straight Arrow Connector 23"/>
            <p:cNvCxnSpPr/>
            <p:nvPr/>
          </p:nvCxnSpPr>
          <p:spPr>
            <a:xfrm flipH="1">
              <a:off x="609600" y="3048000"/>
              <a:ext cx="685800" cy="457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26" name="TextBox 25"/>
            <p:cNvSpPr txBox="1"/>
            <p:nvPr/>
          </p:nvSpPr>
          <p:spPr>
            <a:xfrm>
              <a:off x="1447800" y="2819400"/>
              <a:ext cx="942374" cy="646331"/>
            </a:xfrm>
            <a:prstGeom prst="rect">
              <a:avLst/>
            </a:prstGeom>
            <a:noFill/>
          </p:spPr>
          <p:txBody>
            <a:bodyPr wrap="none" rtlCol="0">
              <a:spAutoFit/>
            </a:bodyPr>
            <a:lstStyle/>
            <a:p>
              <a:r>
                <a:rPr lang="en-US" dirty="0" smtClean="0">
                  <a:solidFill>
                    <a:srgbClr val="0070C0"/>
                  </a:solidFill>
                </a:rPr>
                <a:t>Total</a:t>
              </a:r>
              <a:br>
                <a:rPr lang="en-US" dirty="0" smtClean="0">
                  <a:solidFill>
                    <a:srgbClr val="0070C0"/>
                  </a:solidFill>
                </a:rPr>
              </a:br>
              <a:r>
                <a:rPr lang="en-US" dirty="0" smtClean="0">
                  <a:solidFill>
                    <a:srgbClr val="0070C0"/>
                  </a:solidFill>
                </a:rPr>
                <a:t>Amount</a:t>
              </a:r>
              <a:endParaRPr lang="en-US" dirty="0">
                <a:solidFill>
                  <a:srgbClr val="0070C0"/>
                </a:solidFill>
              </a:endParaRPr>
            </a:p>
          </p:txBody>
        </p:sp>
      </p:grpSp>
      <p:grpSp>
        <p:nvGrpSpPr>
          <p:cNvPr id="11" name="Group 30"/>
          <p:cNvGrpSpPr/>
          <p:nvPr/>
        </p:nvGrpSpPr>
        <p:grpSpPr>
          <a:xfrm>
            <a:off x="381000" y="4724400"/>
            <a:ext cx="990600" cy="1066800"/>
            <a:chOff x="1066800" y="2362200"/>
            <a:chExt cx="990600" cy="1066800"/>
          </a:xfrm>
        </p:grpSpPr>
        <p:cxnSp>
          <p:nvCxnSpPr>
            <p:cNvPr id="32" name="Straight Arrow Connector 31"/>
            <p:cNvCxnSpPr/>
            <p:nvPr/>
          </p:nvCxnSpPr>
          <p:spPr>
            <a:xfrm flipV="1">
              <a:off x="1219200" y="2362200"/>
              <a:ext cx="838200" cy="914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7"/>
            <p:cNvSpPr>
              <a:spLocks noChangeArrowheads="1"/>
            </p:cNvSpPr>
            <p:nvPr/>
          </p:nvSpPr>
          <p:spPr bwMode="auto">
            <a:xfrm>
              <a:off x="1066800" y="3059668"/>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34" name="TextBox 33"/>
            <p:cNvSpPr txBox="1"/>
            <p:nvPr/>
          </p:nvSpPr>
          <p:spPr>
            <a:xfrm>
              <a:off x="1390650" y="3059668"/>
              <a:ext cx="625684" cy="369332"/>
            </a:xfrm>
            <a:prstGeom prst="rect">
              <a:avLst/>
            </a:prstGeom>
            <a:no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12" name="Group 45"/>
          <p:cNvGrpSpPr/>
          <p:nvPr/>
        </p:nvGrpSpPr>
        <p:grpSpPr>
          <a:xfrm>
            <a:off x="6934200" y="4876800"/>
            <a:ext cx="2057400" cy="914400"/>
            <a:chOff x="914400" y="2274332"/>
            <a:chExt cx="2057400" cy="914400"/>
          </a:xfrm>
        </p:grpSpPr>
        <p:cxnSp>
          <p:nvCxnSpPr>
            <p:cNvPr id="47" name="Straight Arrow Connector 46"/>
            <p:cNvCxnSpPr/>
            <p:nvPr/>
          </p:nvCxnSpPr>
          <p:spPr>
            <a:xfrm flipH="1" flipV="1">
              <a:off x="914400" y="2274332"/>
              <a:ext cx="335280" cy="697468"/>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6</a:t>
              </a:r>
            </a:p>
          </p:txBody>
        </p:sp>
        <p:sp>
          <p:nvSpPr>
            <p:cNvPr id="49" name="TextBox 48"/>
            <p:cNvSpPr txBox="1"/>
            <p:nvPr/>
          </p:nvSpPr>
          <p:spPr>
            <a:xfrm>
              <a:off x="1447800" y="2819400"/>
              <a:ext cx="1524000" cy="369332"/>
            </a:xfrm>
            <a:prstGeom prst="rect">
              <a:avLst/>
            </a:prstGeom>
            <a:noFill/>
          </p:spPr>
          <p:txBody>
            <a:bodyPr wrap="square" rtlCol="0">
              <a:spAutoFit/>
            </a:bodyPr>
            <a:lstStyle/>
            <a:p>
              <a:r>
                <a:rPr lang="en-US" dirty="0" smtClean="0">
                  <a:solidFill>
                    <a:srgbClr val="0070C0"/>
                  </a:solidFill>
                </a:rPr>
                <a:t>Double Rule</a:t>
              </a:r>
              <a:endParaRPr lang="en-US" dirty="0">
                <a:solidFill>
                  <a:srgbClr val="0070C0"/>
                </a:solidFill>
              </a:endParaRPr>
            </a:p>
          </p:txBody>
        </p:sp>
      </p:grpSp>
      <p:grpSp>
        <p:nvGrpSpPr>
          <p:cNvPr id="13" name="Group 50"/>
          <p:cNvGrpSpPr/>
          <p:nvPr/>
        </p:nvGrpSpPr>
        <p:grpSpPr>
          <a:xfrm>
            <a:off x="4800600" y="4724400"/>
            <a:ext cx="1905000" cy="1055132"/>
            <a:chOff x="1066800" y="2133600"/>
            <a:chExt cx="1905000" cy="1055132"/>
          </a:xfrm>
        </p:grpSpPr>
        <p:cxnSp>
          <p:nvCxnSpPr>
            <p:cNvPr id="52" name="Straight Arrow Connector 51"/>
            <p:cNvCxnSpPr/>
            <p:nvPr/>
          </p:nvCxnSpPr>
          <p:spPr>
            <a:xfrm flipV="1">
              <a:off x="1249680" y="2133600"/>
              <a:ext cx="1264920" cy="838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sp>
          <p:nvSpPr>
            <p:cNvPr id="54" name="TextBox 53"/>
            <p:cNvSpPr txBox="1"/>
            <p:nvPr/>
          </p:nvSpPr>
          <p:spPr>
            <a:xfrm>
              <a:off x="1447800" y="2819400"/>
              <a:ext cx="1524000" cy="369332"/>
            </a:xfrm>
            <a:prstGeom prst="rect">
              <a:avLst/>
            </a:prstGeom>
            <a:noFill/>
          </p:spPr>
          <p:txBody>
            <a:bodyPr wrap="square" rtlCol="0">
              <a:spAutoFit/>
            </a:bodyPr>
            <a:lstStyle/>
            <a:p>
              <a:r>
                <a:rPr lang="en-US" dirty="0" smtClean="0">
                  <a:solidFill>
                    <a:srgbClr val="0070C0"/>
                  </a:solidFill>
                </a:rPr>
                <a:t>Total Column</a:t>
              </a:r>
              <a:endParaRPr lang="en-US" dirty="0">
                <a:solidFill>
                  <a:srgbClr val="0070C0"/>
                </a:solidFill>
              </a:endParaRPr>
            </a:p>
          </p:txBody>
        </p:sp>
      </p:grpSp>
      <p:grpSp>
        <p:nvGrpSpPr>
          <p:cNvPr id="14" name="Group 54"/>
          <p:cNvGrpSpPr/>
          <p:nvPr/>
        </p:nvGrpSpPr>
        <p:grpSpPr>
          <a:xfrm>
            <a:off x="1644015" y="4800600"/>
            <a:ext cx="1632585" cy="978932"/>
            <a:chOff x="729615" y="1905000"/>
            <a:chExt cx="1632585" cy="978932"/>
          </a:xfrm>
        </p:grpSpPr>
        <p:cxnSp>
          <p:nvCxnSpPr>
            <p:cNvPr id="56" name="Straight Arrow Connector 55"/>
            <p:cNvCxnSpPr/>
            <p:nvPr/>
          </p:nvCxnSpPr>
          <p:spPr>
            <a:xfrm flipH="1" flipV="1">
              <a:off x="914400" y="1905000"/>
              <a:ext cx="0" cy="7620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7"/>
            <p:cNvSpPr>
              <a:spLocks noChangeArrowheads="1"/>
            </p:cNvSpPr>
            <p:nvPr/>
          </p:nvSpPr>
          <p:spPr bwMode="auto">
            <a:xfrm>
              <a:off x="729615" y="2514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58" name="TextBox 57"/>
            <p:cNvSpPr txBox="1"/>
            <p:nvPr/>
          </p:nvSpPr>
          <p:spPr>
            <a:xfrm>
              <a:off x="1066800" y="2514600"/>
              <a:ext cx="1295400" cy="369332"/>
            </a:xfrm>
            <a:prstGeom prst="rect">
              <a:avLst/>
            </a:prstGeom>
            <a:noFill/>
          </p:spPr>
          <p:txBody>
            <a:bodyPr wrap="square" rtlCol="0">
              <a:spAutoFit/>
            </a:bodyPr>
            <a:lstStyle/>
            <a:p>
              <a:r>
                <a:rPr lang="en-US" dirty="0" smtClean="0">
                  <a:solidFill>
                    <a:srgbClr val="0070C0"/>
                  </a:solidFill>
                </a:rPr>
                <a:t>Total</a:t>
              </a:r>
              <a:endParaRPr lang="en-US" dirty="0">
                <a:solidFill>
                  <a:srgbClr val="0070C0"/>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Posting the Total of a Purchases Journal to a General Ledger</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39</a:t>
            </a:fld>
            <a:endParaRPr lang="en-US" dirty="0"/>
          </a:p>
        </p:txBody>
      </p:sp>
      <p:pic>
        <p:nvPicPr>
          <p:cNvPr id="6" name="Picture 5" descr="C21-SE-MC-009-Page257_1.jpg"/>
          <p:cNvPicPr>
            <a:picLocks noChangeAspect="1"/>
          </p:cNvPicPr>
          <p:nvPr/>
        </p:nvPicPr>
        <p:blipFill>
          <a:blip r:embed="rId2" cstate="print"/>
          <a:stretch>
            <a:fillRect/>
          </a:stretch>
        </p:blipFill>
        <p:spPr>
          <a:xfrm>
            <a:off x="990600" y="1447800"/>
            <a:ext cx="5426507" cy="1533906"/>
          </a:xfrm>
          <a:prstGeom prst="rect">
            <a:avLst/>
          </a:prstGeom>
        </p:spPr>
      </p:pic>
      <p:pic>
        <p:nvPicPr>
          <p:cNvPr id="7" name="Picture 6" descr="C21-SE-MC-009-Page257_2.jpg"/>
          <p:cNvPicPr>
            <a:picLocks noChangeAspect="1"/>
          </p:cNvPicPr>
          <p:nvPr/>
        </p:nvPicPr>
        <p:blipFill>
          <a:blip r:embed="rId3" cstate="print"/>
          <a:stretch>
            <a:fillRect/>
          </a:stretch>
        </p:blipFill>
        <p:spPr>
          <a:xfrm>
            <a:off x="990600" y="3067355"/>
            <a:ext cx="6397142" cy="1342796"/>
          </a:xfrm>
          <a:prstGeom prst="rect">
            <a:avLst/>
          </a:prstGeom>
        </p:spPr>
      </p:pic>
      <p:pic>
        <p:nvPicPr>
          <p:cNvPr id="8" name="Picture 7" descr="C21-SE-MC-009-Page257_3.jpg"/>
          <p:cNvPicPr>
            <a:picLocks noChangeAspect="1"/>
          </p:cNvPicPr>
          <p:nvPr/>
        </p:nvPicPr>
        <p:blipFill>
          <a:blip r:embed="rId4" cstate="print"/>
          <a:stretch>
            <a:fillRect/>
          </a:stretch>
        </p:blipFill>
        <p:spPr>
          <a:xfrm>
            <a:off x="990599" y="4495800"/>
            <a:ext cx="6397142" cy="1337767"/>
          </a:xfrm>
          <a:prstGeom prst="rect">
            <a:avLst/>
          </a:prstGeom>
        </p:spPr>
      </p:pic>
      <p:sp>
        <p:nvSpPr>
          <p:cNvPr id="9" name="TextBox 8"/>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LO7</a:t>
            </a:r>
            <a:endParaRPr lang="en-US" dirty="0"/>
          </a:p>
        </p:txBody>
      </p:sp>
      <p:grpSp>
        <p:nvGrpSpPr>
          <p:cNvPr id="4" name="Group 9"/>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9-3</a:t>
              </a:r>
              <a:endParaRPr lang="en-US" sz="1200" dirty="0">
                <a:solidFill>
                  <a:schemeClr val="bg1"/>
                </a:solidFill>
              </a:endParaRPr>
            </a:p>
          </p:txBody>
        </p:sp>
      </p:grpSp>
      <p:grpSp>
        <p:nvGrpSpPr>
          <p:cNvPr id="5" name="Group 12"/>
          <p:cNvGrpSpPr/>
          <p:nvPr/>
        </p:nvGrpSpPr>
        <p:grpSpPr>
          <a:xfrm>
            <a:off x="2209800" y="5638800"/>
            <a:ext cx="1552575" cy="798731"/>
            <a:chOff x="1524000" y="2502932"/>
            <a:chExt cx="1552575" cy="798731"/>
          </a:xfrm>
        </p:grpSpPr>
        <p:cxnSp>
          <p:nvCxnSpPr>
            <p:cNvPr id="14" name="Straight Arrow Connector 13"/>
            <p:cNvCxnSpPr/>
            <p:nvPr/>
          </p:nvCxnSpPr>
          <p:spPr>
            <a:xfrm flipV="1">
              <a:off x="2667000" y="2502932"/>
              <a:ext cx="409575" cy="533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le 7"/>
            <p:cNvSpPr>
              <a:spLocks noChangeArrowheads="1"/>
            </p:cNvSpPr>
            <p:nvPr/>
          </p:nvSpPr>
          <p:spPr bwMode="auto">
            <a:xfrm>
              <a:off x="25146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16" name="TextBox 15"/>
            <p:cNvSpPr txBox="1"/>
            <p:nvPr/>
          </p:nvSpPr>
          <p:spPr>
            <a:xfrm>
              <a:off x="1524000" y="2655332"/>
              <a:ext cx="1524000" cy="646331"/>
            </a:xfrm>
            <a:prstGeom prst="rect">
              <a:avLst/>
            </a:prstGeom>
            <a:noFill/>
          </p:spPr>
          <p:txBody>
            <a:bodyPr wrap="square" rtlCol="0">
              <a:spAutoFit/>
            </a:bodyPr>
            <a:lstStyle/>
            <a:p>
              <a:r>
                <a:rPr lang="en-US" dirty="0" smtClean="0">
                  <a:solidFill>
                    <a:srgbClr val="0070C0"/>
                  </a:solidFill>
                </a:rPr>
                <a:t>Journal </a:t>
              </a:r>
              <a:br>
                <a:rPr lang="en-US" dirty="0" smtClean="0">
                  <a:solidFill>
                    <a:srgbClr val="0070C0"/>
                  </a:solidFill>
                </a:rPr>
              </a:br>
              <a:r>
                <a:rPr lang="en-US" dirty="0" smtClean="0">
                  <a:solidFill>
                    <a:srgbClr val="0070C0"/>
                  </a:solidFill>
                </a:rPr>
                <a:t>Number</a:t>
              </a:r>
              <a:endParaRPr lang="en-US" dirty="0">
                <a:solidFill>
                  <a:srgbClr val="0070C0"/>
                </a:solidFill>
              </a:endParaRPr>
            </a:p>
          </p:txBody>
        </p:sp>
      </p:grpSp>
      <p:grpSp>
        <p:nvGrpSpPr>
          <p:cNvPr id="10" name="Group 16"/>
          <p:cNvGrpSpPr/>
          <p:nvPr/>
        </p:nvGrpSpPr>
        <p:grpSpPr>
          <a:xfrm>
            <a:off x="7239000" y="3886200"/>
            <a:ext cx="1842770" cy="838200"/>
            <a:chOff x="609600" y="2667000"/>
            <a:chExt cx="1842770" cy="838200"/>
          </a:xfrm>
        </p:grpSpPr>
        <p:cxnSp>
          <p:nvCxnSpPr>
            <p:cNvPr id="18" name="Straight Arrow Connector 17"/>
            <p:cNvCxnSpPr/>
            <p:nvPr/>
          </p:nvCxnSpPr>
          <p:spPr>
            <a:xfrm flipH="1">
              <a:off x="609600" y="3048000"/>
              <a:ext cx="685800" cy="457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20" name="TextBox 19"/>
            <p:cNvSpPr txBox="1"/>
            <p:nvPr/>
          </p:nvSpPr>
          <p:spPr>
            <a:xfrm>
              <a:off x="1447800" y="2667000"/>
              <a:ext cx="1004570" cy="646331"/>
            </a:xfrm>
            <a:prstGeom prst="rect">
              <a:avLst/>
            </a:prstGeom>
            <a:noFill/>
          </p:spPr>
          <p:txBody>
            <a:bodyPr wrap="none" rtlCol="0">
              <a:spAutoFit/>
            </a:bodyPr>
            <a:lstStyle/>
            <a:p>
              <a:r>
                <a:rPr lang="en-US" dirty="0" smtClean="0">
                  <a:solidFill>
                    <a:srgbClr val="0070C0"/>
                  </a:solidFill>
                </a:rPr>
                <a:t>Account </a:t>
              </a:r>
              <a:br>
                <a:rPr lang="en-US" dirty="0" smtClean="0">
                  <a:solidFill>
                    <a:srgbClr val="0070C0"/>
                  </a:solidFill>
                </a:rPr>
              </a:br>
              <a:r>
                <a:rPr lang="en-US" dirty="0" smtClean="0">
                  <a:solidFill>
                    <a:srgbClr val="0070C0"/>
                  </a:solidFill>
                </a:rPr>
                <a:t>Number</a:t>
              </a:r>
              <a:endParaRPr lang="en-US" dirty="0">
                <a:solidFill>
                  <a:srgbClr val="0070C0"/>
                </a:solidFill>
              </a:endParaRPr>
            </a:p>
          </p:txBody>
        </p:sp>
      </p:grpSp>
      <p:grpSp>
        <p:nvGrpSpPr>
          <p:cNvPr id="13" name="Group 20"/>
          <p:cNvGrpSpPr/>
          <p:nvPr/>
        </p:nvGrpSpPr>
        <p:grpSpPr>
          <a:xfrm>
            <a:off x="609600" y="5686425"/>
            <a:ext cx="949534" cy="638175"/>
            <a:chOff x="1066800" y="2790825"/>
            <a:chExt cx="949534" cy="638175"/>
          </a:xfrm>
        </p:grpSpPr>
        <p:cxnSp>
          <p:nvCxnSpPr>
            <p:cNvPr id="22" name="Straight Arrow Connector 21"/>
            <p:cNvCxnSpPr/>
            <p:nvPr/>
          </p:nvCxnSpPr>
          <p:spPr>
            <a:xfrm flipV="1">
              <a:off x="1219200" y="2790825"/>
              <a:ext cx="731520" cy="457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7"/>
            <p:cNvSpPr>
              <a:spLocks noChangeArrowheads="1"/>
            </p:cNvSpPr>
            <p:nvPr/>
          </p:nvSpPr>
          <p:spPr bwMode="auto">
            <a:xfrm>
              <a:off x="1066800" y="3059668"/>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24" name="TextBox 23"/>
            <p:cNvSpPr txBox="1"/>
            <p:nvPr/>
          </p:nvSpPr>
          <p:spPr>
            <a:xfrm>
              <a:off x="1390650" y="3059668"/>
              <a:ext cx="625684" cy="369332"/>
            </a:xfrm>
            <a:prstGeom prst="rect">
              <a:avLst/>
            </a:prstGeom>
            <a:no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17" name="Group 24"/>
          <p:cNvGrpSpPr/>
          <p:nvPr/>
        </p:nvGrpSpPr>
        <p:grpSpPr>
          <a:xfrm>
            <a:off x="7239000" y="5638800"/>
            <a:ext cx="2133600" cy="798731"/>
            <a:chOff x="609600" y="2502932"/>
            <a:chExt cx="2133600" cy="798731"/>
          </a:xfrm>
        </p:grpSpPr>
        <p:cxnSp>
          <p:nvCxnSpPr>
            <p:cNvPr id="26" name="Straight Arrow Connector 25"/>
            <p:cNvCxnSpPr/>
            <p:nvPr/>
          </p:nvCxnSpPr>
          <p:spPr>
            <a:xfrm flipH="1" flipV="1">
              <a:off x="609600" y="2502932"/>
              <a:ext cx="640080" cy="468868"/>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sp>
          <p:nvSpPr>
            <p:cNvPr id="28" name="TextBox 27"/>
            <p:cNvSpPr txBox="1"/>
            <p:nvPr/>
          </p:nvSpPr>
          <p:spPr>
            <a:xfrm>
              <a:off x="1447800" y="2655332"/>
              <a:ext cx="1295400" cy="646331"/>
            </a:xfrm>
            <a:prstGeom prst="rect">
              <a:avLst/>
            </a:prstGeom>
            <a:noFill/>
          </p:spPr>
          <p:txBody>
            <a:bodyPr wrap="square" rtlCol="0">
              <a:spAutoFit/>
            </a:bodyPr>
            <a:lstStyle/>
            <a:p>
              <a:r>
                <a:rPr lang="en-US" dirty="0" smtClean="0">
                  <a:solidFill>
                    <a:srgbClr val="0070C0"/>
                  </a:solidFill>
                </a:rPr>
                <a:t>Account Balance</a:t>
              </a:r>
              <a:endParaRPr lang="en-US" dirty="0">
                <a:solidFill>
                  <a:srgbClr val="0070C0"/>
                </a:solidFill>
              </a:endParaRPr>
            </a:p>
          </p:txBody>
        </p:sp>
      </p:grpSp>
      <p:grpSp>
        <p:nvGrpSpPr>
          <p:cNvPr id="21" name="Group 28"/>
          <p:cNvGrpSpPr/>
          <p:nvPr/>
        </p:nvGrpSpPr>
        <p:grpSpPr>
          <a:xfrm>
            <a:off x="4038600" y="5638800"/>
            <a:ext cx="2286000" cy="674132"/>
            <a:chOff x="1066800" y="2514600"/>
            <a:chExt cx="2286000" cy="674132"/>
          </a:xfrm>
        </p:grpSpPr>
        <p:cxnSp>
          <p:nvCxnSpPr>
            <p:cNvPr id="30" name="Straight Arrow Connector 29"/>
            <p:cNvCxnSpPr/>
            <p:nvPr/>
          </p:nvCxnSpPr>
          <p:spPr>
            <a:xfrm flipV="1">
              <a:off x="1249680" y="2514600"/>
              <a:ext cx="731520" cy="457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32" name="TextBox 31"/>
            <p:cNvSpPr txBox="1"/>
            <p:nvPr/>
          </p:nvSpPr>
          <p:spPr>
            <a:xfrm>
              <a:off x="1447800" y="2819400"/>
              <a:ext cx="1905000" cy="369332"/>
            </a:xfrm>
            <a:prstGeom prst="rect">
              <a:avLst/>
            </a:prstGeom>
            <a:noFill/>
          </p:spPr>
          <p:txBody>
            <a:bodyPr wrap="square" rtlCol="0">
              <a:spAutoFit/>
            </a:bodyPr>
            <a:lstStyle/>
            <a:p>
              <a:r>
                <a:rPr lang="en-US" dirty="0" smtClean="0">
                  <a:solidFill>
                    <a:srgbClr val="0070C0"/>
                  </a:solidFill>
                </a:rPr>
                <a:t>Debit or Credit</a:t>
              </a:r>
              <a:endParaRPr lang="en-US" dirty="0">
                <a:solidFill>
                  <a:srgbClr val="0070C0"/>
                </a:solidFill>
              </a:endParaRPr>
            </a:p>
          </p:txBody>
        </p:sp>
      </p:grpSp>
      <p:grpSp>
        <p:nvGrpSpPr>
          <p:cNvPr id="25" name="Group 41"/>
          <p:cNvGrpSpPr/>
          <p:nvPr/>
        </p:nvGrpSpPr>
        <p:grpSpPr>
          <a:xfrm>
            <a:off x="5715000" y="2819400"/>
            <a:ext cx="1143000" cy="381000"/>
            <a:chOff x="4876800" y="3048000"/>
            <a:chExt cx="1143000" cy="381000"/>
          </a:xfrm>
        </p:grpSpPr>
        <p:sp>
          <p:nvSpPr>
            <p:cNvPr id="38" name="Line 20"/>
            <p:cNvSpPr>
              <a:spLocks noChangeShapeType="1"/>
            </p:cNvSpPr>
            <p:nvPr/>
          </p:nvSpPr>
          <p:spPr bwMode="auto">
            <a:xfrm>
              <a:off x="4876800" y="3048000"/>
              <a:ext cx="1143000" cy="381000"/>
            </a:xfrm>
            <a:prstGeom prst="line">
              <a:avLst/>
            </a:prstGeom>
            <a:noFill/>
            <a:ln w="38100">
              <a:solidFill>
                <a:srgbClr val="00B0F0"/>
              </a:solidFill>
              <a:round/>
              <a:headEnd type="triangle" w="med" len="med"/>
              <a:tailEnd/>
            </a:ln>
            <a:effectLst/>
          </p:spPr>
          <p:txBody>
            <a:bodyPr/>
            <a:lstStyle/>
            <a:p>
              <a:endParaRPr lang="en-US" dirty="0"/>
            </a:p>
          </p:txBody>
        </p:sp>
        <p:sp>
          <p:nvSpPr>
            <p:cNvPr id="39" name="Rectangle 11"/>
            <p:cNvSpPr>
              <a:spLocks noChangeArrowheads="1"/>
            </p:cNvSpPr>
            <p:nvPr/>
          </p:nvSpPr>
          <p:spPr bwMode="auto">
            <a:xfrm>
              <a:off x="548640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grpSp>
      <p:grpSp>
        <p:nvGrpSpPr>
          <p:cNvPr id="29" name="Group 40"/>
          <p:cNvGrpSpPr/>
          <p:nvPr/>
        </p:nvGrpSpPr>
        <p:grpSpPr>
          <a:xfrm>
            <a:off x="4907280" y="4038600"/>
            <a:ext cx="731520" cy="365760"/>
            <a:chOff x="4297680" y="4114800"/>
            <a:chExt cx="731520" cy="365760"/>
          </a:xfrm>
        </p:grpSpPr>
        <p:sp>
          <p:nvSpPr>
            <p:cNvPr id="41" name="Line 16"/>
            <p:cNvSpPr>
              <a:spLocks noChangeShapeType="1"/>
            </p:cNvSpPr>
            <p:nvPr/>
          </p:nvSpPr>
          <p:spPr bwMode="auto">
            <a:xfrm>
              <a:off x="4297680" y="4297680"/>
              <a:ext cx="731520" cy="0"/>
            </a:xfrm>
            <a:prstGeom prst="line">
              <a:avLst/>
            </a:prstGeom>
            <a:solidFill>
              <a:srgbClr val="CC0000"/>
            </a:solidFill>
            <a:ln w="38100">
              <a:solidFill>
                <a:srgbClr val="00B0F0"/>
              </a:solidFill>
              <a:round/>
              <a:headEnd/>
              <a:tailEnd type="triangle" w="med" len="med"/>
            </a:ln>
            <a:effectLst/>
          </p:spPr>
          <p:txBody>
            <a:bodyPr/>
            <a:lstStyle/>
            <a:p>
              <a:endParaRPr lang="en-US" dirty="0"/>
            </a:p>
          </p:txBody>
        </p:sp>
        <p:sp>
          <p:nvSpPr>
            <p:cNvPr id="42" name="Rectangle 10"/>
            <p:cNvSpPr>
              <a:spLocks noChangeArrowheads="1"/>
            </p:cNvSpPr>
            <p:nvPr/>
          </p:nvSpPr>
          <p:spPr bwMode="auto">
            <a:xfrm>
              <a:off x="4495800" y="41148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grpSp>
      <p:grpSp>
        <p:nvGrpSpPr>
          <p:cNvPr id="33" name="Group 39"/>
          <p:cNvGrpSpPr/>
          <p:nvPr/>
        </p:nvGrpSpPr>
        <p:grpSpPr>
          <a:xfrm>
            <a:off x="4572000" y="2590800"/>
            <a:ext cx="914400" cy="1524000"/>
            <a:chOff x="4038600" y="2819400"/>
            <a:chExt cx="914400" cy="1524000"/>
          </a:xfrm>
        </p:grpSpPr>
        <p:sp>
          <p:nvSpPr>
            <p:cNvPr id="44" name="Line 20"/>
            <p:cNvSpPr>
              <a:spLocks noChangeShapeType="1"/>
            </p:cNvSpPr>
            <p:nvPr/>
          </p:nvSpPr>
          <p:spPr bwMode="auto">
            <a:xfrm flipV="1">
              <a:off x="4038600" y="2819400"/>
              <a:ext cx="914400" cy="1524000"/>
            </a:xfrm>
            <a:prstGeom prst="line">
              <a:avLst/>
            </a:prstGeom>
            <a:noFill/>
            <a:ln w="38100">
              <a:solidFill>
                <a:srgbClr val="00B0F0"/>
              </a:solidFill>
              <a:round/>
              <a:headEnd type="triangle" w="med" len="med"/>
              <a:tailEnd/>
            </a:ln>
            <a:effectLst/>
          </p:spPr>
          <p:txBody>
            <a:bodyPr/>
            <a:lstStyle/>
            <a:p>
              <a:endParaRPr lang="en-US" dirty="0"/>
            </a:p>
          </p:txBody>
        </p:sp>
        <p:sp>
          <p:nvSpPr>
            <p:cNvPr id="45" name="Rectangle 9"/>
            <p:cNvSpPr>
              <a:spLocks noChangeArrowheads="1"/>
            </p:cNvSpPr>
            <p:nvPr/>
          </p:nvSpPr>
          <p:spPr bwMode="auto">
            <a:xfrm>
              <a:off x="458724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grpSp>
      <p:grpSp>
        <p:nvGrpSpPr>
          <p:cNvPr id="34" name="Group 45"/>
          <p:cNvGrpSpPr/>
          <p:nvPr/>
        </p:nvGrpSpPr>
        <p:grpSpPr>
          <a:xfrm>
            <a:off x="1419225" y="2667000"/>
            <a:ext cx="365760" cy="1524000"/>
            <a:chOff x="1068705" y="2743200"/>
            <a:chExt cx="365760" cy="1524000"/>
          </a:xfrm>
        </p:grpSpPr>
        <p:cxnSp>
          <p:nvCxnSpPr>
            <p:cNvPr id="47" name="Straight Arrow Connector 46"/>
            <p:cNvCxnSpPr/>
            <p:nvPr/>
          </p:nvCxnSpPr>
          <p:spPr>
            <a:xfrm>
              <a:off x="1249680" y="2743200"/>
              <a:ext cx="0" cy="15240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ectangle 7"/>
            <p:cNvSpPr>
              <a:spLocks noChangeArrowheads="1"/>
            </p:cNvSpPr>
            <p:nvPr/>
          </p:nvSpPr>
          <p:spPr bwMode="auto">
            <a:xfrm>
              <a:off x="1068705" y="283464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grpSp>
      <p:grpSp>
        <p:nvGrpSpPr>
          <p:cNvPr id="35" name="Group 39"/>
          <p:cNvGrpSpPr/>
          <p:nvPr/>
        </p:nvGrpSpPr>
        <p:grpSpPr>
          <a:xfrm>
            <a:off x="3962400" y="1752600"/>
            <a:ext cx="1828800" cy="2438400"/>
            <a:chOff x="4648200" y="1981200"/>
            <a:chExt cx="1828800" cy="2438400"/>
          </a:xfrm>
        </p:grpSpPr>
        <p:sp>
          <p:nvSpPr>
            <p:cNvPr id="50" name="Line 20"/>
            <p:cNvSpPr>
              <a:spLocks noChangeShapeType="1"/>
            </p:cNvSpPr>
            <p:nvPr/>
          </p:nvSpPr>
          <p:spPr bwMode="auto">
            <a:xfrm flipV="1">
              <a:off x="4648200" y="1981200"/>
              <a:ext cx="1828800" cy="2438400"/>
            </a:xfrm>
            <a:prstGeom prst="line">
              <a:avLst/>
            </a:prstGeom>
            <a:noFill/>
            <a:ln w="38100">
              <a:solidFill>
                <a:srgbClr val="00B0F0"/>
              </a:solidFill>
              <a:round/>
              <a:headEnd type="triangle" w="med" len="med"/>
              <a:tailEnd/>
            </a:ln>
            <a:effectLst/>
          </p:spPr>
          <p:txBody>
            <a:bodyPr/>
            <a:lstStyle/>
            <a:p>
              <a:endParaRPr lang="en-US" dirty="0"/>
            </a:p>
          </p:txBody>
        </p:sp>
        <p:sp>
          <p:nvSpPr>
            <p:cNvPr id="51" name="Rectangle 9"/>
            <p:cNvSpPr>
              <a:spLocks noChangeArrowheads="1"/>
            </p:cNvSpPr>
            <p:nvPr/>
          </p:nvSpPr>
          <p:spPr bwMode="auto">
            <a:xfrm>
              <a:off x="5349240" y="30480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up)">
                                      <p:cBhvr>
                                        <p:cTn id="16" dur="500"/>
                                        <p:tgtEl>
                                          <p:spTgt spid="35"/>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up)">
                                      <p:cBhvr>
                                        <p:cTn id="25" dur="500"/>
                                        <p:tgtEl>
                                          <p:spTgt spid="33"/>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right)">
                                      <p:cBhvr>
                                        <p:cTn id="43" dur="500"/>
                                        <p:tgtEl>
                                          <p:spTgt spid="25"/>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right)">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Forming a Corporation</a:t>
            </a:r>
            <a:endParaRPr lang="en-US" dirty="0"/>
          </a:p>
        </p:txBody>
      </p:sp>
      <p:sp>
        <p:nvSpPr>
          <p:cNvPr id="3" name="Content Placeholder 2"/>
          <p:cNvSpPr>
            <a:spLocks noGrp="1"/>
          </p:cNvSpPr>
          <p:nvPr>
            <p:ph idx="1"/>
          </p:nvPr>
        </p:nvSpPr>
        <p:spPr/>
        <p:txBody>
          <a:bodyPr>
            <a:normAutofit/>
          </a:bodyPr>
          <a:lstStyle/>
          <a:p>
            <a:r>
              <a:rPr lang="en-US" dirty="0"/>
              <a:t>Each unit of ownership in a corporation is called a </a:t>
            </a:r>
            <a:r>
              <a:rPr lang="en-US" b="1" dirty="0">
                <a:solidFill>
                  <a:srgbClr val="0070C0"/>
                </a:solidFill>
              </a:rPr>
              <a:t>share of stock</a:t>
            </a:r>
            <a:r>
              <a:rPr lang="en-US" dirty="0"/>
              <a:t>.</a:t>
            </a:r>
          </a:p>
          <a:p>
            <a:r>
              <a:rPr lang="en-US" dirty="0" smtClean="0"/>
              <a:t>The owner of one or more shares of stock is called a </a:t>
            </a:r>
            <a:r>
              <a:rPr lang="en-US" b="1" dirty="0">
                <a:solidFill>
                  <a:srgbClr val="0070C0"/>
                </a:solidFill>
              </a:rPr>
              <a:t>stockholder</a:t>
            </a:r>
            <a:r>
              <a:rPr lang="en-US" dirty="0" smtClean="0"/>
              <a:t>. </a:t>
            </a:r>
          </a:p>
          <a:p>
            <a:r>
              <a:rPr lang="en-US" dirty="0" smtClean="0"/>
              <a:t>The total shares of ownership in a corporation are called </a:t>
            </a:r>
            <a:r>
              <a:rPr lang="en-US" sz="3100" b="1" dirty="0">
                <a:solidFill>
                  <a:srgbClr val="0070C0"/>
                </a:solidFill>
              </a:rPr>
              <a:t>capital</a:t>
            </a:r>
            <a:r>
              <a:rPr lang="en-US" dirty="0" smtClean="0"/>
              <a:t> </a:t>
            </a:r>
            <a:r>
              <a:rPr lang="en-US" sz="3100" b="1" dirty="0" smtClean="0">
                <a:solidFill>
                  <a:srgbClr val="0070C0"/>
                </a:solidFill>
              </a:rPr>
              <a:t>stock</a:t>
            </a:r>
            <a:r>
              <a:rPr lang="en-US" dirty="0" smtClean="0"/>
              <a:t>.</a:t>
            </a:r>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4</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LO2</a:t>
            </a:r>
            <a:endParaRPr lang="en-US" dirty="0"/>
          </a:p>
        </p:txBody>
      </p:sp>
      <p:grpSp>
        <p:nvGrpSpPr>
          <p:cNvPr id="6" name="Group 5"/>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sp>
        <p:nvSpPr>
          <p:cNvPr id="9" name="TextBox 8"/>
          <p:cNvSpPr txBox="1"/>
          <p:nvPr/>
        </p:nvSpPr>
        <p:spPr>
          <a:xfrm>
            <a:off x="6737636" y="5791200"/>
            <a:ext cx="2406364" cy="369332"/>
          </a:xfrm>
          <a:prstGeom prst="rect">
            <a:avLst/>
          </a:prstGeom>
          <a:noFill/>
        </p:spPr>
        <p:txBody>
          <a:bodyPr wrap="none" rtlCol="0">
            <a:spAutoFit/>
          </a:bodyPr>
          <a:lstStyle/>
          <a:p>
            <a:r>
              <a:rPr lang="en-US" i="1" dirty="0" smtClean="0">
                <a:solidFill>
                  <a:srgbClr val="0070C0"/>
                </a:solidFill>
                <a:latin typeface="Times New Roman" pitchFamily="18" charset="0"/>
                <a:cs typeface="Times New Roman" pitchFamily="18" charset="0"/>
              </a:rPr>
              <a:t>Continued on next slide.</a:t>
            </a:r>
            <a:endParaRPr lang="en-US" i="1" dirty="0">
              <a:solidFill>
                <a:srgbClr val="0070C0"/>
              </a:solidFill>
              <a:latin typeface="Times New Roman" pitchFamily="18" charset="0"/>
              <a:cs typeface="Times New Roman" pitchFamily="18" charset="0"/>
            </a:endParaRPr>
          </a:p>
        </p:txBody>
      </p:sp>
      <p:sp>
        <p:nvSpPr>
          <p:cNvPr id="10" name="TextBox 9"/>
          <p:cNvSpPr txBox="1"/>
          <p:nvPr/>
        </p:nvSpPr>
        <p:spPr>
          <a:xfrm>
            <a:off x="5202361" y="897493"/>
            <a:ext cx="3027239" cy="369332"/>
          </a:xfrm>
          <a:prstGeom prst="rect">
            <a:avLst/>
          </a:prstGeom>
          <a:noFill/>
        </p:spPr>
        <p:txBody>
          <a:bodyPr wrap="none" rtlCol="0">
            <a:spAutoFit/>
          </a:bodyPr>
          <a:lstStyle/>
          <a:p>
            <a:r>
              <a:rPr lang="en-US" i="1" dirty="0" smtClean="0">
                <a:solidFill>
                  <a:srgbClr val="0070C0"/>
                </a:solidFill>
                <a:latin typeface="Times New Roman" pitchFamily="18" charset="0"/>
                <a:cs typeface="Times New Roman" pitchFamily="18" charset="0"/>
              </a:rPr>
              <a:t>Continued from previous slide.</a:t>
            </a:r>
            <a:endParaRPr lang="en-US" i="1" dirty="0">
              <a:solidFill>
                <a:srgbClr val="0070C0"/>
              </a:solidFill>
              <a:latin typeface="Times New Roman" pitchFamily="18" charset="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9-3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1.	</a:t>
            </a:r>
            <a:r>
              <a:rPr lang="en-US" dirty="0" smtClean="0"/>
              <a:t>Why </a:t>
            </a:r>
            <a:r>
              <a:rPr lang="en-US" dirty="0"/>
              <a:t>should a business frequently post from the purchases journal to </a:t>
            </a:r>
            <a:r>
              <a:rPr lang="en-US" dirty="0" smtClean="0"/>
              <a:t>the accounts </a:t>
            </a:r>
            <a:r>
              <a:rPr lang="en-US" dirty="0"/>
              <a:t>payable ledger</a:t>
            </a:r>
            <a:r>
              <a:rPr lang="en-US" dirty="0" smtClean="0"/>
              <a:t>?</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40</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fontScale="92500" lnSpcReduction="10000"/>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6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Posting frequently to the accounts payable ledger helps ensure that vendor accounts are paid on time and that the business can continue purchasing goods and services on account.</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9-3</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9-3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2.</a:t>
            </a:r>
            <a:r>
              <a:rPr lang="en-US" dirty="0" smtClean="0"/>
              <a:t>	Why </a:t>
            </a:r>
            <a:r>
              <a:rPr lang="en-US" dirty="0"/>
              <a:t>is it important to record a posting reference in the accounts </a:t>
            </a:r>
            <a:r>
              <a:rPr lang="en-US" dirty="0" smtClean="0"/>
              <a:t>payable ledger?</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41</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It provides an audit trail that allows an employee to trace the transaction back to the journal and page number.</a:t>
            </a:r>
            <a:r>
              <a:rPr kumimoji="0" lang="en-US" sz="3200" b="0" i="0" u="none" strike="noStrike" kern="1200" cap="none" spc="0" normalizeH="0" baseline="0" noProof="0" dirty="0" smtClean="0">
                <a:ln>
                  <a:noFill/>
                </a:ln>
                <a:effectLst/>
                <a:uLnTx/>
                <a:uFillTx/>
                <a:latin typeface="+mn-lt"/>
                <a:ea typeface="+mn-ea"/>
                <a:cs typeface="+mn-cs"/>
              </a:rPr>
              <a:t>	</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9-3</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9-3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3.</a:t>
            </a:r>
            <a:r>
              <a:rPr lang="en-US" dirty="0" smtClean="0"/>
              <a:t>	Why </a:t>
            </a:r>
            <a:r>
              <a:rPr lang="en-US" dirty="0"/>
              <a:t>is the vendor number written in the Post. Ref. column of the </a:t>
            </a:r>
            <a:r>
              <a:rPr lang="en-US" dirty="0" smtClean="0"/>
              <a:t>purchases journal?</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42</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1"/>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To provide an audit trail to the account where the transaction was posted</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9-3</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 Together 9-3</a:t>
            </a:r>
            <a:br>
              <a:rPr lang="en-US" dirty="0" smtClean="0"/>
            </a:br>
            <a:r>
              <a:rPr lang="en-US" dirty="0" smtClean="0"/>
              <a:t>On You Own 9-3</a:t>
            </a:r>
            <a:endParaRPr lang="en-US" dirty="0"/>
          </a:p>
        </p:txBody>
      </p:sp>
      <p:sp>
        <p:nvSpPr>
          <p:cNvPr id="3" name="Content Placeholder 2"/>
          <p:cNvSpPr>
            <a:spLocks noGrp="1"/>
          </p:cNvSpPr>
          <p:nvPr>
            <p:ph sz="half" idx="1"/>
          </p:nvPr>
        </p:nvSpPr>
        <p:spPr/>
        <p:txBody>
          <a:bodyPr/>
          <a:lstStyle/>
          <a:p>
            <a:r>
              <a:rPr lang="en-US" dirty="0" smtClean="0"/>
              <a:t>Work Together</a:t>
            </a:r>
          </a:p>
          <a:p>
            <a:pPr lvl="1"/>
            <a:r>
              <a:rPr lang="en-US" dirty="0" smtClean="0"/>
              <a:t>9-2 thru 9-5 work (Excel)</a:t>
            </a:r>
          </a:p>
          <a:p>
            <a:pPr lvl="1"/>
            <a:r>
              <a:rPr lang="en-US" dirty="0" smtClean="0"/>
              <a:t>Modeled</a:t>
            </a:r>
          </a:p>
          <a:p>
            <a:pPr lvl="1"/>
            <a:endParaRPr lang="en-US" dirty="0" smtClean="0"/>
          </a:p>
          <a:p>
            <a:pPr lvl="1"/>
            <a:r>
              <a:rPr lang="en-US" dirty="0" smtClean="0"/>
              <a:t>Page 259</a:t>
            </a:r>
          </a:p>
          <a:p>
            <a:pPr lvl="1"/>
            <a:r>
              <a:rPr lang="en-US" dirty="0" smtClean="0"/>
              <a:t>Use</a:t>
            </a:r>
          </a:p>
          <a:p>
            <a:pPr lvl="2"/>
            <a:r>
              <a:rPr lang="en-US" dirty="0" smtClean="0"/>
              <a:t>9-2 </a:t>
            </a:r>
            <a:r>
              <a:rPr lang="en-US" dirty="0" err="1" smtClean="0"/>
              <a:t>Pur</a:t>
            </a:r>
            <a:r>
              <a:rPr lang="en-US" dirty="0" smtClean="0"/>
              <a:t> </a:t>
            </a:r>
            <a:r>
              <a:rPr lang="en-US" dirty="0" err="1" smtClean="0"/>
              <a:t>Jrnl</a:t>
            </a:r>
            <a:r>
              <a:rPr lang="en-US" dirty="0" smtClean="0"/>
              <a:t> (tab)</a:t>
            </a:r>
          </a:p>
          <a:p>
            <a:pPr lvl="2"/>
            <a:r>
              <a:rPr lang="en-US" dirty="0" smtClean="0"/>
              <a:t>9-3 AP Sub Led (tab)</a:t>
            </a:r>
          </a:p>
          <a:p>
            <a:pPr lvl="2"/>
            <a:r>
              <a:rPr lang="en-US" dirty="0" smtClean="0"/>
              <a:t>9-3 Gen Led (tab)</a:t>
            </a:r>
          </a:p>
          <a:p>
            <a:pPr lvl="2"/>
            <a:endParaRPr lang="en-US" dirty="0"/>
          </a:p>
        </p:txBody>
      </p:sp>
      <p:sp>
        <p:nvSpPr>
          <p:cNvPr id="4" name="Content Placeholder 3"/>
          <p:cNvSpPr>
            <a:spLocks noGrp="1"/>
          </p:cNvSpPr>
          <p:nvPr>
            <p:ph sz="half" idx="2"/>
          </p:nvPr>
        </p:nvSpPr>
        <p:spPr/>
        <p:txBody>
          <a:bodyPr/>
          <a:lstStyle/>
          <a:p>
            <a:r>
              <a:rPr lang="en-US" dirty="0" smtClean="0"/>
              <a:t>On Your Own</a:t>
            </a:r>
          </a:p>
          <a:p>
            <a:pPr lvl="1"/>
            <a:r>
              <a:rPr lang="en-US" dirty="0" smtClean="0"/>
              <a:t>9-2 thru 9-5 own (Excel)</a:t>
            </a:r>
          </a:p>
          <a:p>
            <a:pPr lvl="1"/>
            <a:r>
              <a:rPr lang="en-US" dirty="0" smtClean="0"/>
              <a:t>Complete</a:t>
            </a:r>
          </a:p>
          <a:p>
            <a:pPr lvl="1"/>
            <a:endParaRPr lang="en-US" dirty="0" smtClean="0"/>
          </a:p>
          <a:p>
            <a:pPr lvl="1"/>
            <a:r>
              <a:rPr lang="en-US" smtClean="0"/>
              <a:t>Page 259</a:t>
            </a:r>
            <a:endParaRPr lang="en-US" dirty="0" smtClean="0"/>
          </a:p>
          <a:p>
            <a:pPr lvl="1"/>
            <a:r>
              <a:rPr lang="en-US" dirty="0" smtClean="0"/>
              <a:t>Use</a:t>
            </a:r>
          </a:p>
          <a:p>
            <a:pPr lvl="2"/>
            <a:r>
              <a:rPr lang="en-US" dirty="0" smtClean="0"/>
              <a:t>9-2 </a:t>
            </a:r>
            <a:r>
              <a:rPr lang="en-US" dirty="0" err="1" smtClean="0"/>
              <a:t>Pur</a:t>
            </a:r>
            <a:r>
              <a:rPr lang="en-US" dirty="0" smtClean="0"/>
              <a:t> </a:t>
            </a:r>
            <a:r>
              <a:rPr lang="en-US" dirty="0" err="1" smtClean="0"/>
              <a:t>Jrnl</a:t>
            </a:r>
            <a:r>
              <a:rPr lang="en-US" dirty="0" smtClean="0"/>
              <a:t> (tab)</a:t>
            </a:r>
          </a:p>
          <a:p>
            <a:pPr lvl="2"/>
            <a:r>
              <a:rPr lang="en-US" dirty="0" smtClean="0"/>
              <a:t>9-3 AP Sub Led (tab)</a:t>
            </a:r>
          </a:p>
          <a:p>
            <a:pPr lvl="2"/>
            <a:r>
              <a:rPr lang="en-US" dirty="0" smtClean="0"/>
              <a:t>9-3 Gen Led (tab)</a:t>
            </a:r>
          </a:p>
          <a:p>
            <a:pPr lvl="1"/>
            <a:endParaRPr lang="en-US" dirty="0"/>
          </a:p>
        </p:txBody>
      </p:sp>
      <p:sp>
        <p:nvSpPr>
          <p:cNvPr id="5" name="Slide Number Placeholder 4"/>
          <p:cNvSpPr>
            <a:spLocks noGrp="1"/>
          </p:cNvSpPr>
          <p:nvPr>
            <p:ph type="sldNum" sz="quarter" idx="12"/>
          </p:nvPr>
        </p:nvSpPr>
        <p:spPr/>
        <p:txBody>
          <a:bodyPr/>
          <a:lstStyle/>
          <a:p>
            <a:r>
              <a:rPr lang="en-US" smtClean="0"/>
              <a:t>SLIDE </a:t>
            </a:r>
            <a:fld id="{FCD2455E-EC1D-45EA-B6B2-90AB88848CFD}" type="slidenum">
              <a:rPr lang="en-US" smtClean="0"/>
              <a:pPr/>
              <a:t>43</a:t>
            </a:fld>
            <a:endParaRPr lang="en-US" dirty="0"/>
          </a:p>
        </p:txBody>
      </p:sp>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Learning Objectives</a:t>
            </a:r>
            <a:endParaRPr lang="en-US" sz="2800" dirty="0"/>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006600"/>
                </a:solidFill>
              </a:rPr>
              <a:t>© 2014 Cengage Learning. All Rights Reserved.</a:t>
            </a:r>
            <a:endParaRPr lang="en-US" sz="1000" dirty="0">
              <a:solidFill>
                <a:srgbClr val="006600"/>
              </a:solidFill>
            </a:endParaRPr>
          </a:p>
        </p:txBody>
      </p:sp>
      <p:sp>
        <p:nvSpPr>
          <p:cNvPr id="9" name="TextBox 8"/>
          <p:cNvSpPr txBox="1"/>
          <p:nvPr/>
        </p:nvSpPr>
        <p:spPr>
          <a:xfrm>
            <a:off x="1828801" y="2514600"/>
            <a:ext cx="6400800" cy="2400657"/>
          </a:xfrm>
          <a:prstGeom prst="rect">
            <a:avLst/>
          </a:prstGeom>
          <a:noFill/>
        </p:spPr>
        <p:txBody>
          <a:bodyPr wrap="square" rtlCol="0">
            <a:spAutoFit/>
          </a:bodyPr>
          <a:lstStyle/>
          <a:p>
            <a:pPr marL="685800" indent="-685800">
              <a:spcAft>
                <a:spcPts val="1200"/>
              </a:spcAft>
            </a:pPr>
            <a:r>
              <a:rPr lang="en-US" sz="2400" b="1" dirty="0" smtClean="0"/>
              <a:t>LO</a:t>
            </a:r>
            <a:r>
              <a:rPr lang="en-US" sz="2400" b="1" dirty="0" smtClean="0">
                <a:solidFill>
                  <a:srgbClr val="FF0000"/>
                </a:solidFill>
              </a:rPr>
              <a:t>8 	</a:t>
            </a:r>
            <a:r>
              <a:rPr lang="en-US" sz="2400" dirty="0" smtClean="0"/>
              <a:t>Record cash payments using a cash payments journal.</a:t>
            </a:r>
          </a:p>
          <a:p>
            <a:pPr marL="685800" indent="-685800">
              <a:spcAft>
                <a:spcPts val="1200"/>
              </a:spcAft>
            </a:pPr>
            <a:r>
              <a:rPr lang="en-US" sz="2400" b="1" dirty="0" smtClean="0"/>
              <a:t>LO</a:t>
            </a:r>
            <a:r>
              <a:rPr lang="en-US" sz="2400" b="1" dirty="0" smtClean="0">
                <a:solidFill>
                  <a:srgbClr val="FF0000"/>
                </a:solidFill>
              </a:rPr>
              <a:t>9</a:t>
            </a:r>
            <a:r>
              <a:rPr lang="en-US" sz="2400" b="1" dirty="0" smtClean="0"/>
              <a:t> 	</a:t>
            </a:r>
            <a:r>
              <a:rPr lang="en-US" sz="2400" dirty="0" smtClean="0"/>
              <a:t>Record replenishment of a petty cash fund.</a:t>
            </a:r>
          </a:p>
          <a:p>
            <a:pPr marL="685800" indent="-685800">
              <a:spcAft>
                <a:spcPts val="1200"/>
              </a:spcAft>
            </a:pPr>
            <a:endParaRPr lang="en-US" sz="2400" b="1" dirty="0" smtClean="0"/>
          </a:p>
          <a:p>
            <a:pPr marL="685800" indent="-685800">
              <a:spcAft>
                <a:spcPts val="1200"/>
              </a:spcAft>
            </a:pPr>
            <a:endParaRPr lang="en-US" sz="2400" b="1" dirty="0" smtClean="0"/>
          </a:p>
        </p:txBody>
      </p:sp>
      <p:pic>
        <p:nvPicPr>
          <p:cNvPr id="25602" name="Picture 2"/>
          <p:cNvPicPr>
            <a:picLocks noChangeAspect="1" noChangeArrowheads="1"/>
          </p:cNvPicPr>
          <p:nvPr/>
        </p:nvPicPr>
        <p:blipFill>
          <a:blip r:embed="rId2" cstate="print"/>
          <a:srcRect r="703" b="291"/>
          <a:stretch>
            <a:fillRect/>
          </a:stretch>
        </p:blipFill>
        <p:spPr bwMode="auto">
          <a:xfrm>
            <a:off x="0" y="1"/>
            <a:ext cx="9144000" cy="221614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Cash Payments Journal</a:t>
            </a:r>
            <a:endParaRPr lang="en-US" dirty="0"/>
          </a:p>
        </p:txBody>
      </p:sp>
      <p:sp>
        <p:nvSpPr>
          <p:cNvPr id="4" name="Content Placeholder 3"/>
          <p:cNvSpPr>
            <a:spLocks noGrp="1"/>
          </p:cNvSpPr>
          <p:nvPr>
            <p:ph idx="1"/>
          </p:nvPr>
        </p:nvSpPr>
        <p:spPr/>
        <p:txBody>
          <a:bodyPr/>
          <a:lstStyle/>
          <a:p>
            <a:r>
              <a:rPr lang="en-US" dirty="0" smtClean="0"/>
              <a:t>A </a:t>
            </a:r>
            <a:r>
              <a:rPr lang="en-US" b="1" dirty="0" smtClean="0">
                <a:solidFill>
                  <a:srgbClr val="0070C0"/>
                </a:solidFill>
              </a:rPr>
              <a:t>cash payments journal </a:t>
            </a:r>
            <a:r>
              <a:rPr lang="en-US" dirty="0" smtClean="0"/>
              <a:t>is a special journal used to record only cash payment transactions.</a:t>
            </a:r>
            <a:endParaRPr lang="en-US" dirty="0"/>
          </a:p>
        </p:txBody>
      </p:sp>
      <p:sp>
        <p:nvSpPr>
          <p:cNvPr id="2" name="Slide Number Placeholder 1"/>
          <p:cNvSpPr>
            <a:spLocks noGrp="1"/>
          </p:cNvSpPr>
          <p:nvPr>
            <p:ph type="sldNum" sz="quarter" idx="12"/>
          </p:nvPr>
        </p:nvSpPr>
        <p:spPr/>
        <p:txBody>
          <a:bodyPr/>
          <a:lstStyle/>
          <a:p>
            <a:r>
              <a:rPr lang="en-US" smtClean="0"/>
              <a:t>SLIDE </a:t>
            </a:r>
            <a:fld id="{FCD2455E-EC1D-45EA-B6B2-90AB88848CFD}" type="slidenum">
              <a:rPr lang="en-US" smtClean="0"/>
              <a:pPr/>
              <a:t>45</a:t>
            </a:fld>
            <a:endParaRPr lang="en-US" dirty="0"/>
          </a:p>
        </p:txBody>
      </p:sp>
      <p:pic>
        <p:nvPicPr>
          <p:cNvPr id="6" name="Picture 5" descr="C21-SE-MC-009-Page260.jpg"/>
          <p:cNvPicPr>
            <a:picLocks noChangeAspect="1"/>
          </p:cNvPicPr>
          <p:nvPr/>
        </p:nvPicPr>
        <p:blipFill>
          <a:blip r:embed="rId2" cstate="print"/>
          <a:stretch>
            <a:fillRect/>
          </a:stretch>
        </p:blipFill>
        <p:spPr>
          <a:xfrm>
            <a:off x="457200" y="3429000"/>
            <a:ext cx="8229600" cy="1615994"/>
          </a:xfrm>
          <a:prstGeom prst="rect">
            <a:avLst/>
          </a:prstGeom>
        </p:spPr>
      </p:pic>
      <p:sp>
        <p:nvSpPr>
          <p:cNvPr id="7" name="TextBox 6"/>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LO8</a:t>
            </a:r>
            <a:endParaRPr lang="en-US" dirty="0"/>
          </a:p>
        </p:txBody>
      </p:sp>
      <p:grpSp>
        <p:nvGrpSpPr>
          <p:cNvPr id="5" name="Group 7"/>
          <p:cNvGrpSpPr/>
          <p:nvPr/>
        </p:nvGrpSpPr>
        <p:grpSpPr>
          <a:xfrm>
            <a:off x="7879080" y="0"/>
            <a:ext cx="1188720" cy="381000"/>
            <a:chOff x="7879080" y="0"/>
            <a:chExt cx="1188720" cy="381000"/>
          </a:xfrm>
        </p:grpSpPr>
        <p:sp>
          <p:nvSpPr>
            <p:cNvPr id="9" name="Flowchart: Delay 8"/>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Trade Discount</a:t>
            </a:r>
            <a:endParaRPr lang="en-US" dirty="0"/>
          </a:p>
        </p:txBody>
      </p:sp>
      <p:sp>
        <p:nvSpPr>
          <p:cNvPr id="3" name="Content Placeholder 2"/>
          <p:cNvSpPr>
            <a:spLocks noGrp="1"/>
          </p:cNvSpPr>
          <p:nvPr>
            <p:ph idx="1"/>
          </p:nvPr>
        </p:nvSpPr>
        <p:spPr/>
        <p:txBody>
          <a:bodyPr>
            <a:normAutofit/>
          </a:bodyPr>
          <a:lstStyle/>
          <a:p>
            <a:r>
              <a:rPr lang="en-US" dirty="0" smtClean="0"/>
              <a:t>The retail price listed in a catalog or on an Internet site is called a </a:t>
            </a:r>
            <a:r>
              <a:rPr lang="en-US" b="1" dirty="0" smtClean="0">
                <a:solidFill>
                  <a:srgbClr val="0070C0"/>
                </a:solidFill>
              </a:rPr>
              <a:t>list price</a:t>
            </a:r>
            <a:r>
              <a:rPr lang="en-US" dirty="0" smtClean="0"/>
              <a:t>. </a:t>
            </a:r>
          </a:p>
          <a:p>
            <a:r>
              <a:rPr lang="en-US" dirty="0" smtClean="0"/>
              <a:t>A </a:t>
            </a:r>
            <a:r>
              <a:rPr lang="en-US" b="1" dirty="0">
                <a:solidFill>
                  <a:srgbClr val="0070C0"/>
                </a:solidFill>
              </a:rPr>
              <a:t>trade discount </a:t>
            </a:r>
            <a:r>
              <a:rPr lang="en-US" dirty="0" smtClean="0"/>
              <a:t>is a reduction in the list price granted to a merchandising business. </a:t>
            </a:r>
          </a:p>
          <a:p>
            <a:r>
              <a:rPr lang="en-US" dirty="0" smtClean="0"/>
              <a:t>The price after the trade discount has been deducted from the list price is referred to as the </a:t>
            </a:r>
            <a:r>
              <a:rPr lang="en-US" b="1" dirty="0">
                <a:solidFill>
                  <a:srgbClr val="0070C0"/>
                </a:solidFill>
              </a:rPr>
              <a:t>net price</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46</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LO8</a:t>
            </a:r>
            <a:endParaRPr lang="en-US" dirty="0"/>
          </a:p>
        </p:txBody>
      </p:sp>
      <p:grpSp>
        <p:nvGrpSpPr>
          <p:cNvPr id="6" name="Group 5"/>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Cash Discount</a:t>
            </a: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rgbClr val="0070C0"/>
                </a:solidFill>
              </a:rPr>
              <a:t>cash discount </a:t>
            </a:r>
            <a:r>
              <a:rPr lang="en-US" dirty="0" smtClean="0"/>
              <a:t>is a deduction that a vendor allows on an invoice amount to encourage prompt payment. </a:t>
            </a:r>
          </a:p>
          <a:p>
            <a:r>
              <a:rPr lang="en-US" dirty="0" smtClean="0"/>
              <a:t>A journal amount column that is not headed with an account title is called a </a:t>
            </a:r>
            <a:r>
              <a:rPr lang="en-US" b="1" dirty="0">
                <a:solidFill>
                  <a:srgbClr val="0070C0"/>
                </a:solidFill>
              </a:rPr>
              <a:t>general amount column</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47</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LO8</a:t>
            </a:r>
            <a:endParaRPr lang="en-US" dirty="0"/>
          </a:p>
        </p:txBody>
      </p:sp>
      <p:grpSp>
        <p:nvGrpSpPr>
          <p:cNvPr id="6" name="Group 5"/>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Cash Payment of an Expense</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48</a:t>
            </a:fld>
            <a:endParaRPr lang="en-US" dirty="0"/>
          </a:p>
        </p:txBody>
      </p:sp>
      <p:sp>
        <p:nvSpPr>
          <p:cNvPr id="9" name="Rectangle 8"/>
          <p:cNvSpPr/>
          <p:nvPr/>
        </p:nvSpPr>
        <p:spPr>
          <a:xfrm>
            <a:off x="457200" y="1600200"/>
            <a:ext cx="4114800" cy="1015663"/>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spAutoFit/>
          </a:bodyPr>
          <a:lstStyle/>
          <a:p>
            <a:r>
              <a:rPr lang="en-US" sz="2000" dirty="0" smtClean="0"/>
              <a:t>November 3. Wrote a check to </a:t>
            </a:r>
            <a:r>
              <a:rPr lang="en-US" sz="2000" dirty="0" err="1" smtClean="0"/>
              <a:t>Kelser</a:t>
            </a:r>
            <a:r>
              <a:rPr lang="en-US" sz="2000" dirty="0" smtClean="0"/>
              <a:t> Promotions for advertising, $600.00. Check No. 689.</a:t>
            </a:r>
            <a:endParaRPr lang="en-US" sz="2000" dirty="0"/>
          </a:p>
        </p:txBody>
      </p:sp>
      <p:pic>
        <p:nvPicPr>
          <p:cNvPr id="8" name="Picture 7" descr="C21-SE-MC-009-Page261.jpg"/>
          <p:cNvPicPr>
            <a:picLocks noChangeAspect="1"/>
          </p:cNvPicPr>
          <p:nvPr/>
        </p:nvPicPr>
        <p:blipFill>
          <a:blip r:embed="rId2" cstate="print"/>
          <a:srcRect b="40000"/>
          <a:stretch>
            <a:fillRect/>
          </a:stretch>
        </p:blipFill>
        <p:spPr>
          <a:xfrm>
            <a:off x="457200" y="3429000"/>
            <a:ext cx="8229600" cy="1077322"/>
          </a:xfrm>
          <a:prstGeom prst="rect">
            <a:avLst/>
          </a:prstGeom>
        </p:spPr>
      </p:pic>
      <p:sp>
        <p:nvSpPr>
          <p:cNvPr id="11" name="TextBox 10"/>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LO8</a:t>
            </a:r>
            <a:endParaRPr lang="en-US" dirty="0"/>
          </a:p>
        </p:txBody>
      </p:sp>
      <p:grpSp>
        <p:nvGrpSpPr>
          <p:cNvPr id="3" name="Group 11"/>
          <p:cNvGrpSpPr/>
          <p:nvPr/>
        </p:nvGrpSpPr>
        <p:grpSpPr>
          <a:xfrm>
            <a:off x="7879080" y="0"/>
            <a:ext cx="1188720" cy="381000"/>
            <a:chOff x="7879080" y="0"/>
            <a:chExt cx="1188720" cy="381000"/>
          </a:xfrm>
        </p:grpSpPr>
        <p:sp>
          <p:nvSpPr>
            <p:cNvPr id="13" name="Flowchart: Delay 12"/>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4" name="TextBox 13"/>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grpSp>
        <p:nvGrpSpPr>
          <p:cNvPr id="5" name="Group 14"/>
          <p:cNvGrpSpPr/>
          <p:nvPr/>
        </p:nvGrpSpPr>
        <p:grpSpPr>
          <a:xfrm>
            <a:off x="5334000" y="1447800"/>
            <a:ext cx="2928136" cy="718066"/>
            <a:chOff x="5755849" y="1676400"/>
            <a:chExt cx="2928136" cy="718066"/>
          </a:xfrm>
        </p:grpSpPr>
        <p:grpSp>
          <p:nvGrpSpPr>
            <p:cNvPr id="6" name="Group 53"/>
            <p:cNvGrpSpPr/>
            <p:nvPr/>
          </p:nvGrpSpPr>
          <p:grpSpPr>
            <a:xfrm>
              <a:off x="5755849" y="1676400"/>
              <a:ext cx="2928136" cy="718066"/>
              <a:chOff x="5755849" y="1676400"/>
              <a:chExt cx="2928136" cy="718066"/>
            </a:xfrm>
          </p:grpSpPr>
          <p:sp>
            <p:nvSpPr>
              <p:cNvPr id="18" name="Rectangle 17"/>
              <p:cNvSpPr/>
              <p:nvPr/>
            </p:nvSpPr>
            <p:spPr>
              <a:xfrm>
                <a:off x="5812716" y="1676400"/>
                <a:ext cx="2871269" cy="369332"/>
              </a:xfrm>
              <a:prstGeom prst="rect">
                <a:avLst/>
              </a:prstGeom>
            </p:spPr>
            <p:txBody>
              <a:bodyPr wrap="square">
                <a:spAutoFit/>
              </a:bodyPr>
              <a:lstStyle/>
              <a:p>
                <a:pPr algn="ctr"/>
                <a:r>
                  <a:rPr lang="en-US" dirty="0" smtClean="0"/>
                  <a:t>Advertising Expense</a:t>
                </a:r>
              </a:p>
            </p:txBody>
          </p:sp>
          <p:cxnSp>
            <p:nvCxnSpPr>
              <p:cNvPr id="19" name="Straight Connector 18"/>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127449" y="20287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5862989" y="2025134"/>
              <a:ext cx="1264460" cy="365760"/>
            </a:xfrm>
            <a:prstGeom prst="rect">
              <a:avLst/>
            </a:prstGeom>
          </p:spPr>
          <p:txBody>
            <a:bodyPr wrap="square">
              <a:spAutoFit/>
            </a:bodyPr>
            <a:lstStyle/>
            <a:p>
              <a:pPr algn="r"/>
              <a:r>
                <a:rPr lang="en-US" dirty="0" smtClean="0"/>
                <a:t>600.00</a:t>
              </a:r>
            </a:p>
          </p:txBody>
        </p:sp>
      </p:grpSp>
      <p:grpSp>
        <p:nvGrpSpPr>
          <p:cNvPr id="7" name="Group 20"/>
          <p:cNvGrpSpPr/>
          <p:nvPr/>
        </p:nvGrpSpPr>
        <p:grpSpPr>
          <a:xfrm>
            <a:off x="5331185" y="2286000"/>
            <a:ext cx="2871269" cy="718066"/>
            <a:chOff x="5753034" y="2667000"/>
            <a:chExt cx="2871269" cy="718066"/>
          </a:xfrm>
        </p:grpSpPr>
        <p:grpSp>
          <p:nvGrpSpPr>
            <p:cNvPr id="10" name="Group 55"/>
            <p:cNvGrpSpPr/>
            <p:nvPr/>
          </p:nvGrpSpPr>
          <p:grpSpPr>
            <a:xfrm>
              <a:off x="5753034" y="2667000"/>
              <a:ext cx="2871269" cy="718066"/>
              <a:chOff x="5753034" y="2667000"/>
              <a:chExt cx="2871269" cy="718066"/>
            </a:xfrm>
          </p:grpSpPr>
          <p:sp>
            <p:nvSpPr>
              <p:cNvPr id="24" name="Rectangle 23"/>
              <p:cNvSpPr/>
              <p:nvPr/>
            </p:nvSpPr>
            <p:spPr>
              <a:xfrm>
                <a:off x="5753034" y="2667000"/>
                <a:ext cx="2871269" cy="369332"/>
              </a:xfrm>
              <a:prstGeom prst="rect">
                <a:avLst/>
              </a:prstGeom>
            </p:spPr>
            <p:txBody>
              <a:bodyPr wrap="square">
                <a:spAutoFit/>
              </a:bodyPr>
              <a:lstStyle/>
              <a:p>
                <a:pPr algn="ctr"/>
                <a:r>
                  <a:rPr lang="en-US" dirty="0" smtClean="0"/>
                  <a:t>Cash</a:t>
                </a:r>
              </a:p>
            </p:txBody>
          </p:sp>
          <p:cxnSp>
            <p:nvCxnSpPr>
              <p:cNvPr id="25" name="Straight Connector 24"/>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12744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7356049" y="3019306"/>
              <a:ext cx="1264460" cy="365760"/>
            </a:xfrm>
            <a:prstGeom prst="rect">
              <a:avLst/>
            </a:prstGeom>
          </p:spPr>
          <p:txBody>
            <a:bodyPr wrap="square">
              <a:spAutoFit/>
            </a:bodyPr>
            <a:lstStyle/>
            <a:p>
              <a:pPr algn="r"/>
              <a:r>
                <a:rPr lang="en-US" dirty="0" smtClean="0"/>
                <a:t>600.00</a:t>
              </a:r>
            </a:p>
          </p:txBody>
        </p:sp>
      </p:grpSp>
      <p:sp>
        <p:nvSpPr>
          <p:cNvPr id="27" name="Down Arrow 26"/>
          <p:cNvSpPr/>
          <p:nvPr/>
        </p:nvSpPr>
        <p:spPr>
          <a:xfrm>
            <a:off x="6740951" y="2667000"/>
            <a:ext cx="365760" cy="36576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8" name="Up Arrow 27"/>
          <p:cNvSpPr/>
          <p:nvPr/>
        </p:nvSpPr>
        <p:spPr>
          <a:xfrm>
            <a:off x="5384591" y="1828800"/>
            <a:ext cx="365760" cy="36576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nvGrpSpPr>
          <p:cNvPr id="12" name="Group 28"/>
          <p:cNvGrpSpPr/>
          <p:nvPr/>
        </p:nvGrpSpPr>
        <p:grpSpPr>
          <a:xfrm>
            <a:off x="3429000" y="4495800"/>
            <a:ext cx="2209800" cy="1295400"/>
            <a:chOff x="990600" y="1893332"/>
            <a:chExt cx="2209800" cy="1295400"/>
          </a:xfrm>
        </p:grpSpPr>
        <p:cxnSp>
          <p:nvCxnSpPr>
            <p:cNvPr id="30" name="Straight Arrow Connector 29"/>
            <p:cNvCxnSpPr/>
            <p:nvPr/>
          </p:nvCxnSpPr>
          <p:spPr>
            <a:xfrm flipH="1" flipV="1">
              <a:off x="990600" y="1893332"/>
              <a:ext cx="259080" cy="1107044"/>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32" name="TextBox 31"/>
            <p:cNvSpPr txBox="1"/>
            <p:nvPr/>
          </p:nvSpPr>
          <p:spPr>
            <a:xfrm>
              <a:off x="1447800" y="2819400"/>
              <a:ext cx="1752600" cy="369332"/>
            </a:xfrm>
            <a:prstGeom prst="rect">
              <a:avLst/>
            </a:prstGeom>
            <a:noFill/>
          </p:spPr>
          <p:txBody>
            <a:bodyPr wrap="square" rtlCol="0">
              <a:spAutoFit/>
            </a:bodyPr>
            <a:lstStyle/>
            <a:p>
              <a:r>
                <a:rPr lang="en-US" dirty="0" smtClean="0">
                  <a:solidFill>
                    <a:srgbClr val="0070C0"/>
                  </a:solidFill>
                </a:rPr>
                <a:t>Check Number</a:t>
              </a:r>
              <a:endParaRPr lang="en-US" dirty="0">
                <a:solidFill>
                  <a:srgbClr val="0070C0"/>
                </a:solidFill>
              </a:endParaRPr>
            </a:p>
          </p:txBody>
        </p:sp>
      </p:grpSp>
      <p:grpSp>
        <p:nvGrpSpPr>
          <p:cNvPr id="15" name="Group 36"/>
          <p:cNvGrpSpPr/>
          <p:nvPr/>
        </p:nvGrpSpPr>
        <p:grpSpPr>
          <a:xfrm>
            <a:off x="381000" y="4419600"/>
            <a:ext cx="949534" cy="1371600"/>
            <a:chOff x="1066800" y="2057400"/>
            <a:chExt cx="949534" cy="1371600"/>
          </a:xfrm>
        </p:grpSpPr>
        <p:cxnSp>
          <p:nvCxnSpPr>
            <p:cNvPr id="38" name="Straight Arrow Connector 37"/>
            <p:cNvCxnSpPr/>
            <p:nvPr/>
          </p:nvCxnSpPr>
          <p:spPr>
            <a:xfrm flipV="1">
              <a:off x="1219200" y="2057400"/>
              <a:ext cx="533400" cy="1219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7"/>
            <p:cNvSpPr>
              <a:spLocks noChangeArrowheads="1"/>
            </p:cNvSpPr>
            <p:nvPr/>
          </p:nvSpPr>
          <p:spPr bwMode="auto">
            <a:xfrm>
              <a:off x="1066800" y="3059668"/>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40" name="TextBox 39"/>
            <p:cNvSpPr txBox="1"/>
            <p:nvPr/>
          </p:nvSpPr>
          <p:spPr>
            <a:xfrm>
              <a:off x="1390650" y="3059668"/>
              <a:ext cx="625684" cy="369332"/>
            </a:xfrm>
            <a:prstGeom prst="rect">
              <a:avLst/>
            </a:prstGeom>
            <a:no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16" name="Group 40"/>
          <p:cNvGrpSpPr/>
          <p:nvPr/>
        </p:nvGrpSpPr>
        <p:grpSpPr>
          <a:xfrm>
            <a:off x="7086600" y="4495800"/>
            <a:ext cx="1676400" cy="1295400"/>
            <a:chOff x="1066800" y="1893332"/>
            <a:chExt cx="1676400" cy="1295400"/>
          </a:xfrm>
        </p:grpSpPr>
        <p:cxnSp>
          <p:nvCxnSpPr>
            <p:cNvPr id="42" name="Straight Arrow Connector 41"/>
            <p:cNvCxnSpPr/>
            <p:nvPr/>
          </p:nvCxnSpPr>
          <p:spPr>
            <a:xfrm flipV="1">
              <a:off x="1249680" y="1893332"/>
              <a:ext cx="731520" cy="1078468"/>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44" name="TextBox 43"/>
            <p:cNvSpPr txBox="1"/>
            <p:nvPr/>
          </p:nvSpPr>
          <p:spPr>
            <a:xfrm>
              <a:off x="1447800" y="2819400"/>
              <a:ext cx="1295400" cy="369332"/>
            </a:xfrm>
            <a:prstGeom prst="rect">
              <a:avLst/>
            </a:prstGeom>
            <a:noFill/>
          </p:spPr>
          <p:txBody>
            <a:bodyPr wrap="square" rtlCol="0">
              <a:spAutoFit/>
            </a:bodyPr>
            <a:lstStyle/>
            <a:p>
              <a:r>
                <a:rPr lang="en-US" dirty="0" smtClean="0">
                  <a:solidFill>
                    <a:srgbClr val="0070C0"/>
                  </a:solidFill>
                </a:rPr>
                <a:t>Credit</a:t>
              </a:r>
              <a:endParaRPr lang="en-US" dirty="0">
                <a:solidFill>
                  <a:srgbClr val="0070C0"/>
                </a:solidFill>
              </a:endParaRPr>
            </a:p>
          </p:txBody>
        </p:sp>
      </p:grpSp>
      <p:grpSp>
        <p:nvGrpSpPr>
          <p:cNvPr id="21" name="Group 44"/>
          <p:cNvGrpSpPr/>
          <p:nvPr/>
        </p:nvGrpSpPr>
        <p:grpSpPr>
          <a:xfrm>
            <a:off x="4800600" y="4419600"/>
            <a:ext cx="2743200" cy="1359932"/>
            <a:chOff x="228600" y="1828800"/>
            <a:chExt cx="2743200" cy="1359932"/>
          </a:xfrm>
        </p:grpSpPr>
        <p:cxnSp>
          <p:nvCxnSpPr>
            <p:cNvPr id="46" name="Straight Arrow Connector 45"/>
            <p:cNvCxnSpPr/>
            <p:nvPr/>
          </p:nvCxnSpPr>
          <p:spPr>
            <a:xfrm flipH="1" flipV="1">
              <a:off x="228600" y="1828800"/>
              <a:ext cx="1021080" cy="11430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sp>
          <p:nvSpPr>
            <p:cNvPr id="48" name="TextBox 47"/>
            <p:cNvSpPr txBox="1"/>
            <p:nvPr/>
          </p:nvSpPr>
          <p:spPr>
            <a:xfrm>
              <a:off x="1447800" y="2819400"/>
              <a:ext cx="1524000" cy="369332"/>
            </a:xfrm>
            <a:prstGeom prst="rect">
              <a:avLst/>
            </a:prstGeom>
            <a:noFill/>
          </p:spPr>
          <p:txBody>
            <a:bodyPr wrap="square" rtlCol="0">
              <a:spAutoFit/>
            </a:bodyPr>
            <a:lstStyle/>
            <a:p>
              <a:r>
                <a:rPr lang="en-US" dirty="0" smtClean="0">
                  <a:solidFill>
                    <a:srgbClr val="0070C0"/>
                  </a:solidFill>
                </a:rPr>
                <a:t>Debit</a:t>
              </a:r>
              <a:endParaRPr lang="en-US" dirty="0">
                <a:solidFill>
                  <a:srgbClr val="0070C0"/>
                </a:solidFill>
              </a:endParaRPr>
            </a:p>
          </p:txBody>
        </p:sp>
      </p:grpSp>
      <p:grpSp>
        <p:nvGrpSpPr>
          <p:cNvPr id="22" name="Group 48"/>
          <p:cNvGrpSpPr/>
          <p:nvPr/>
        </p:nvGrpSpPr>
        <p:grpSpPr>
          <a:xfrm>
            <a:off x="1600200" y="4495800"/>
            <a:ext cx="2514600" cy="1283732"/>
            <a:chOff x="685800" y="1600200"/>
            <a:chExt cx="2514600" cy="1283732"/>
          </a:xfrm>
        </p:grpSpPr>
        <p:cxnSp>
          <p:nvCxnSpPr>
            <p:cNvPr id="50" name="Straight Arrow Connector 49"/>
            <p:cNvCxnSpPr/>
            <p:nvPr/>
          </p:nvCxnSpPr>
          <p:spPr>
            <a:xfrm flipH="1" flipV="1">
              <a:off x="685800" y="1600200"/>
              <a:ext cx="228600" cy="10668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7"/>
            <p:cNvSpPr>
              <a:spLocks noChangeArrowheads="1"/>
            </p:cNvSpPr>
            <p:nvPr/>
          </p:nvSpPr>
          <p:spPr bwMode="auto">
            <a:xfrm>
              <a:off x="729615" y="2514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52" name="TextBox 51"/>
            <p:cNvSpPr txBox="1"/>
            <p:nvPr/>
          </p:nvSpPr>
          <p:spPr>
            <a:xfrm>
              <a:off x="1066800" y="2514600"/>
              <a:ext cx="2133600" cy="369332"/>
            </a:xfrm>
            <a:prstGeom prst="rect">
              <a:avLst/>
            </a:prstGeom>
            <a:noFill/>
          </p:spPr>
          <p:txBody>
            <a:bodyPr wrap="square" rtlCol="0">
              <a:spAutoFit/>
            </a:bodyPr>
            <a:lstStyle/>
            <a:p>
              <a:r>
                <a:rPr lang="en-US" dirty="0" smtClean="0">
                  <a:solidFill>
                    <a:srgbClr val="0070C0"/>
                  </a:solidFill>
                </a:rPr>
                <a:t>Account Title</a:t>
              </a:r>
              <a:endParaRPr lang="en-US" dirty="0">
                <a:solidFill>
                  <a:srgbClr val="0070C0"/>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10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10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down)">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7" grpId="0" animBg="1"/>
      <p:bldP spid="2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Buying Supplies for Cash</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49</a:t>
            </a:fld>
            <a:endParaRPr lang="en-US" dirty="0"/>
          </a:p>
        </p:txBody>
      </p:sp>
      <p:sp>
        <p:nvSpPr>
          <p:cNvPr id="4" name="Rectangle 3"/>
          <p:cNvSpPr/>
          <p:nvPr/>
        </p:nvSpPr>
        <p:spPr>
          <a:xfrm>
            <a:off x="457200" y="1600200"/>
            <a:ext cx="4492625" cy="1015663"/>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spAutoFit/>
          </a:bodyPr>
          <a:lstStyle/>
          <a:p>
            <a:r>
              <a:rPr lang="en-US" sz="2000" dirty="0" smtClean="0"/>
              <a:t>November 6. Wrote a check to Wells Office Supply for store supplies, $56.20. Check No. 690.</a:t>
            </a:r>
            <a:endParaRPr lang="en-US" sz="2000" dirty="0"/>
          </a:p>
        </p:txBody>
      </p:sp>
      <p:sp>
        <p:nvSpPr>
          <p:cNvPr id="6" name="TextBox 5"/>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LO8</a:t>
            </a:r>
            <a:endParaRPr lang="en-US" dirty="0"/>
          </a:p>
        </p:txBody>
      </p:sp>
      <p:grpSp>
        <p:nvGrpSpPr>
          <p:cNvPr id="5" name="Group 6"/>
          <p:cNvGrpSpPr/>
          <p:nvPr/>
        </p:nvGrpSpPr>
        <p:grpSpPr>
          <a:xfrm>
            <a:off x="7879080" y="0"/>
            <a:ext cx="1188720" cy="381000"/>
            <a:chOff x="7879080" y="0"/>
            <a:chExt cx="1188720" cy="381000"/>
          </a:xfrm>
        </p:grpSpPr>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9" name="TextBox 8"/>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pic>
        <p:nvPicPr>
          <p:cNvPr id="10" name="Picture 9" descr="C21-SE-MC-009-Page261.jpg"/>
          <p:cNvPicPr>
            <a:picLocks noChangeAspect="1"/>
          </p:cNvPicPr>
          <p:nvPr/>
        </p:nvPicPr>
        <p:blipFill>
          <a:blip r:embed="rId2" cstate="print"/>
          <a:stretch>
            <a:fillRect/>
          </a:stretch>
        </p:blipFill>
        <p:spPr>
          <a:xfrm>
            <a:off x="457200" y="3429000"/>
            <a:ext cx="8229600" cy="1795549"/>
          </a:xfrm>
          <a:prstGeom prst="rect">
            <a:avLst/>
          </a:prstGeom>
        </p:spPr>
      </p:pic>
      <p:grpSp>
        <p:nvGrpSpPr>
          <p:cNvPr id="7" name="Group 10"/>
          <p:cNvGrpSpPr/>
          <p:nvPr/>
        </p:nvGrpSpPr>
        <p:grpSpPr>
          <a:xfrm>
            <a:off x="5334000" y="1447800"/>
            <a:ext cx="2928136" cy="718066"/>
            <a:chOff x="5755849" y="1676400"/>
            <a:chExt cx="2928136" cy="718066"/>
          </a:xfrm>
        </p:grpSpPr>
        <p:grpSp>
          <p:nvGrpSpPr>
            <p:cNvPr id="11" name="Group 53"/>
            <p:cNvGrpSpPr/>
            <p:nvPr/>
          </p:nvGrpSpPr>
          <p:grpSpPr>
            <a:xfrm>
              <a:off x="5755849" y="1676400"/>
              <a:ext cx="2928136" cy="718066"/>
              <a:chOff x="5755849" y="1676400"/>
              <a:chExt cx="2928136" cy="718066"/>
            </a:xfrm>
          </p:grpSpPr>
          <p:sp>
            <p:nvSpPr>
              <p:cNvPr id="14" name="Rectangle 13"/>
              <p:cNvSpPr/>
              <p:nvPr/>
            </p:nvSpPr>
            <p:spPr>
              <a:xfrm>
                <a:off x="5812716" y="1676400"/>
                <a:ext cx="2871269" cy="369332"/>
              </a:xfrm>
              <a:prstGeom prst="rect">
                <a:avLst/>
              </a:prstGeom>
            </p:spPr>
            <p:txBody>
              <a:bodyPr wrap="square">
                <a:spAutoFit/>
              </a:bodyPr>
              <a:lstStyle/>
              <a:p>
                <a:pPr algn="ctr"/>
                <a:r>
                  <a:rPr lang="en-US" dirty="0" smtClean="0"/>
                  <a:t>Supplies—Office</a:t>
                </a:r>
              </a:p>
            </p:txBody>
          </p:sp>
          <p:cxnSp>
            <p:nvCxnSpPr>
              <p:cNvPr id="15" name="Straight Connector 14"/>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127449" y="20287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a:xfrm>
              <a:off x="5862989" y="2025134"/>
              <a:ext cx="1264460" cy="369332"/>
            </a:xfrm>
            <a:prstGeom prst="rect">
              <a:avLst/>
            </a:prstGeom>
          </p:spPr>
          <p:txBody>
            <a:bodyPr wrap="square">
              <a:spAutoFit/>
            </a:bodyPr>
            <a:lstStyle/>
            <a:p>
              <a:pPr algn="r"/>
              <a:r>
                <a:rPr lang="en-US" dirty="0" smtClean="0"/>
                <a:t>56.20</a:t>
              </a:r>
            </a:p>
          </p:txBody>
        </p:sp>
      </p:grpSp>
      <p:grpSp>
        <p:nvGrpSpPr>
          <p:cNvPr id="12" name="Group 16"/>
          <p:cNvGrpSpPr/>
          <p:nvPr/>
        </p:nvGrpSpPr>
        <p:grpSpPr>
          <a:xfrm>
            <a:off x="5331185" y="2286000"/>
            <a:ext cx="2871269" cy="718066"/>
            <a:chOff x="5753034" y="2667000"/>
            <a:chExt cx="2871269" cy="718066"/>
          </a:xfrm>
        </p:grpSpPr>
        <p:grpSp>
          <p:nvGrpSpPr>
            <p:cNvPr id="17" name="Group 55"/>
            <p:cNvGrpSpPr/>
            <p:nvPr/>
          </p:nvGrpSpPr>
          <p:grpSpPr>
            <a:xfrm>
              <a:off x="5753034" y="2667000"/>
              <a:ext cx="2871269" cy="718066"/>
              <a:chOff x="5753034" y="2667000"/>
              <a:chExt cx="2871269" cy="718066"/>
            </a:xfrm>
          </p:grpSpPr>
          <p:sp>
            <p:nvSpPr>
              <p:cNvPr id="20" name="Rectangle 19"/>
              <p:cNvSpPr/>
              <p:nvPr/>
            </p:nvSpPr>
            <p:spPr>
              <a:xfrm>
                <a:off x="5753034" y="2667000"/>
                <a:ext cx="2871269" cy="369332"/>
              </a:xfrm>
              <a:prstGeom prst="rect">
                <a:avLst/>
              </a:prstGeom>
            </p:spPr>
            <p:txBody>
              <a:bodyPr wrap="square">
                <a:spAutoFit/>
              </a:bodyPr>
              <a:lstStyle/>
              <a:p>
                <a:pPr algn="ctr"/>
                <a:r>
                  <a:rPr lang="en-US" dirty="0" smtClean="0"/>
                  <a:t>Cash</a:t>
                </a:r>
              </a:p>
            </p:txBody>
          </p:sp>
          <p:cxnSp>
            <p:nvCxnSpPr>
              <p:cNvPr id="21" name="Straight Connector 20"/>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2744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7356049" y="3019306"/>
              <a:ext cx="1264460" cy="365760"/>
            </a:xfrm>
            <a:prstGeom prst="rect">
              <a:avLst/>
            </a:prstGeom>
          </p:spPr>
          <p:txBody>
            <a:bodyPr wrap="square">
              <a:spAutoFit/>
            </a:bodyPr>
            <a:lstStyle/>
            <a:p>
              <a:pPr algn="r"/>
              <a:r>
                <a:rPr lang="en-US" dirty="0" smtClean="0"/>
                <a:t>56.20</a:t>
              </a:r>
            </a:p>
          </p:txBody>
        </p:sp>
      </p:grpSp>
      <p:sp>
        <p:nvSpPr>
          <p:cNvPr id="23" name="Down Arrow 22"/>
          <p:cNvSpPr/>
          <p:nvPr/>
        </p:nvSpPr>
        <p:spPr>
          <a:xfrm>
            <a:off x="6740951" y="2667000"/>
            <a:ext cx="365760" cy="36576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4" name="Up Arrow 23"/>
          <p:cNvSpPr/>
          <p:nvPr/>
        </p:nvSpPr>
        <p:spPr>
          <a:xfrm>
            <a:off x="5384591" y="1828800"/>
            <a:ext cx="365760" cy="36576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nvGrpSpPr>
          <p:cNvPr id="18" name="Group 24"/>
          <p:cNvGrpSpPr/>
          <p:nvPr/>
        </p:nvGrpSpPr>
        <p:grpSpPr>
          <a:xfrm>
            <a:off x="3505200" y="4648200"/>
            <a:ext cx="2133600" cy="1143000"/>
            <a:chOff x="1066800" y="2045732"/>
            <a:chExt cx="2133600" cy="1143000"/>
          </a:xfrm>
        </p:grpSpPr>
        <p:cxnSp>
          <p:nvCxnSpPr>
            <p:cNvPr id="26" name="Straight Arrow Connector 25"/>
            <p:cNvCxnSpPr/>
            <p:nvPr/>
          </p:nvCxnSpPr>
          <p:spPr>
            <a:xfrm flipH="1" flipV="1">
              <a:off x="1066800" y="2045732"/>
              <a:ext cx="182880" cy="954644"/>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28" name="TextBox 27"/>
            <p:cNvSpPr txBox="1"/>
            <p:nvPr/>
          </p:nvSpPr>
          <p:spPr>
            <a:xfrm>
              <a:off x="1447800" y="2819400"/>
              <a:ext cx="1752600" cy="369332"/>
            </a:xfrm>
            <a:prstGeom prst="rect">
              <a:avLst/>
            </a:prstGeom>
            <a:noFill/>
          </p:spPr>
          <p:txBody>
            <a:bodyPr wrap="square" rtlCol="0">
              <a:spAutoFit/>
            </a:bodyPr>
            <a:lstStyle/>
            <a:p>
              <a:r>
                <a:rPr lang="en-US" dirty="0" smtClean="0">
                  <a:solidFill>
                    <a:srgbClr val="0070C0"/>
                  </a:solidFill>
                </a:rPr>
                <a:t>Check Number</a:t>
              </a:r>
              <a:endParaRPr lang="en-US" dirty="0">
                <a:solidFill>
                  <a:srgbClr val="0070C0"/>
                </a:solidFill>
              </a:endParaRPr>
            </a:p>
          </p:txBody>
        </p:sp>
      </p:grpSp>
      <p:grpSp>
        <p:nvGrpSpPr>
          <p:cNvPr id="25" name="Group 28"/>
          <p:cNvGrpSpPr/>
          <p:nvPr/>
        </p:nvGrpSpPr>
        <p:grpSpPr>
          <a:xfrm>
            <a:off x="381000" y="4648200"/>
            <a:ext cx="949534" cy="1143000"/>
            <a:chOff x="1066800" y="2286000"/>
            <a:chExt cx="949534" cy="1143000"/>
          </a:xfrm>
        </p:grpSpPr>
        <p:cxnSp>
          <p:nvCxnSpPr>
            <p:cNvPr id="30" name="Straight Arrow Connector 29"/>
            <p:cNvCxnSpPr/>
            <p:nvPr/>
          </p:nvCxnSpPr>
          <p:spPr>
            <a:xfrm flipV="1">
              <a:off x="1219200" y="2286000"/>
              <a:ext cx="533400" cy="990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le 7"/>
            <p:cNvSpPr>
              <a:spLocks noChangeArrowheads="1"/>
            </p:cNvSpPr>
            <p:nvPr/>
          </p:nvSpPr>
          <p:spPr bwMode="auto">
            <a:xfrm>
              <a:off x="1066800" y="3059668"/>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32" name="TextBox 31"/>
            <p:cNvSpPr txBox="1"/>
            <p:nvPr/>
          </p:nvSpPr>
          <p:spPr>
            <a:xfrm>
              <a:off x="1390650" y="3059668"/>
              <a:ext cx="625684" cy="369332"/>
            </a:xfrm>
            <a:prstGeom prst="rect">
              <a:avLst/>
            </a:prstGeom>
            <a:no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29" name="Group 32"/>
          <p:cNvGrpSpPr/>
          <p:nvPr/>
        </p:nvGrpSpPr>
        <p:grpSpPr>
          <a:xfrm>
            <a:off x="7086600" y="4648200"/>
            <a:ext cx="1676400" cy="1143000"/>
            <a:chOff x="1066800" y="2045732"/>
            <a:chExt cx="1676400" cy="1143000"/>
          </a:xfrm>
        </p:grpSpPr>
        <p:cxnSp>
          <p:nvCxnSpPr>
            <p:cNvPr id="34" name="Straight Arrow Connector 33"/>
            <p:cNvCxnSpPr/>
            <p:nvPr/>
          </p:nvCxnSpPr>
          <p:spPr>
            <a:xfrm flipV="1">
              <a:off x="1249680" y="2045732"/>
              <a:ext cx="731520" cy="926068"/>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36" name="TextBox 35"/>
            <p:cNvSpPr txBox="1"/>
            <p:nvPr/>
          </p:nvSpPr>
          <p:spPr>
            <a:xfrm>
              <a:off x="1447800" y="2819400"/>
              <a:ext cx="1295400" cy="369332"/>
            </a:xfrm>
            <a:prstGeom prst="rect">
              <a:avLst/>
            </a:prstGeom>
            <a:noFill/>
          </p:spPr>
          <p:txBody>
            <a:bodyPr wrap="square" rtlCol="0">
              <a:spAutoFit/>
            </a:bodyPr>
            <a:lstStyle/>
            <a:p>
              <a:r>
                <a:rPr lang="en-US" dirty="0" smtClean="0">
                  <a:solidFill>
                    <a:srgbClr val="0070C0"/>
                  </a:solidFill>
                </a:rPr>
                <a:t>Credit</a:t>
              </a:r>
              <a:endParaRPr lang="en-US" dirty="0">
                <a:solidFill>
                  <a:srgbClr val="0070C0"/>
                </a:solidFill>
              </a:endParaRPr>
            </a:p>
          </p:txBody>
        </p:sp>
      </p:grpSp>
      <p:grpSp>
        <p:nvGrpSpPr>
          <p:cNvPr id="33" name="Group 36"/>
          <p:cNvGrpSpPr/>
          <p:nvPr/>
        </p:nvGrpSpPr>
        <p:grpSpPr>
          <a:xfrm>
            <a:off x="4800600" y="4648200"/>
            <a:ext cx="2743200" cy="1131332"/>
            <a:chOff x="228600" y="2057400"/>
            <a:chExt cx="2743200" cy="1131332"/>
          </a:xfrm>
        </p:grpSpPr>
        <p:cxnSp>
          <p:nvCxnSpPr>
            <p:cNvPr id="38" name="Straight Arrow Connector 37"/>
            <p:cNvCxnSpPr/>
            <p:nvPr/>
          </p:nvCxnSpPr>
          <p:spPr>
            <a:xfrm flipH="1" flipV="1">
              <a:off x="228600" y="2057400"/>
              <a:ext cx="1021080" cy="914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sp>
          <p:nvSpPr>
            <p:cNvPr id="40" name="TextBox 39"/>
            <p:cNvSpPr txBox="1"/>
            <p:nvPr/>
          </p:nvSpPr>
          <p:spPr>
            <a:xfrm>
              <a:off x="1447800" y="2819400"/>
              <a:ext cx="1524000" cy="369332"/>
            </a:xfrm>
            <a:prstGeom prst="rect">
              <a:avLst/>
            </a:prstGeom>
            <a:noFill/>
          </p:spPr>
          <p:txBody>
            <a:bodyPr wrap="square" rtlCol="0">
              <a:spAutoFit/>
            </a:bodyPr>
            <a:lstStyle/>
            <a:p>
              <a:r>
                <a:rPr lang="en-US" dirty="0" smtClean="0">
                  <a:solidFill>
                    <a:srgbClr val="0070C0"/>
                  </a:solidFill>
                </a:rPr>
                <a:t>Debit</a:t>
              </a:r>
              <a:endParaRPr lang="en-US" dirty="0">
                <a:solidFill>
                  <a:srgbClr val="0070C0"/>
                </a:solidFill>
              </a:endParaRPr>
            </a:p>
          </p:txBody>
        </p:sp>
      </p:grpSp>
      <p:grpSp>
        <p:nvGrpSpPr>
          <p:cNvPr id="37" name="Group 40"/>
          <p:cNvGrpSpPr/>
          <p:nvPr/>
        </p:nvGrpSpPr>
        <p:grpSpPr>
          <a:xfrm>
            <a:off x="1644015" y="4695825"/>
            <a:ext cx="2470785" cy="1083707"/>
            <a:chOff x="729615" y="1800225"/>
            <a:chExt cx="2470785" cy="1083707"/>
          </a:xfrm>
        </p:grpSpPr>
        <p:cxnSp>
          <p:nvCxnSpPr>
            <p:cNvPr id="42" name="Straight Arrow Connector 41"/>
            <p:cNvCxnSpPr/>
            <p:nvPr/>
          </p:nvCxnSpPr>
          <p:spPr>
            <a:xfrm flipV="1">
              <a:off x="914400" y="1800225"/>
              <a:ext cx="0" cy="86868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7"/>
            <p:cNvSpPr>
              <a:spLocks noChangeArrowheads="1"/>
            </p:cNvSpPr>
            <p:nvPr/>
          </p:nvSpPr>
          <p:spPr bwMode="auto">
            <a:xfrm>
              <a:off x="729615" y="2514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44" name="TextBox 43"/>
            <p:cNvSpPr txBox="1"/>
            <p:nvPr/>
          </p:nvSpPr>
          <p:spPr>
            <a:xfrm>
              <a:off x="1066800" y="2514600"/>
              <a:ext cx="2133600" cy="369332"/>
            </a:xfrm>
            <a:prstGeom prst="rect">
              <a:avLst/>
            </a:prstGeom>
            <a:noFill/>
          </p:spPr>
          <p:txBody>
            <a:bodyPr wrap="square" rtlCol="0">
              <a:spAutoFit/>
            </a:bodyPr>
            <a:lstStyle/>
            <a:p>
              <a:r>
                <a:rPr lang="en-US" dirty="0" smtClean="0">
                  <a:solidFill>
                    <a:srgbClr val="0070C0"/>
                  </a:solidFill>
                </a:rPr>
                <a:t>Account Title</a:t>
              </a:r>
              <a:endParaRPr lang="en-US" dirty="0">
                <a:solidFill>
                  <a:srgbClr val="0070C0"/>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1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1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down)">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Forming a Corporation</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b="1" dirty="0">
                <a:solidFill>
                  <a:srgbClr val="0070C0"/>
                </a:solidFill>
              </a:rPr>
              <a:t>articles of incorporation</a:t>
            </a:r>
            <a:r>
              <a:rPr lang="en-US" dirty="0" smtClean="0"/>
              <a:t>, a legal document that identifies basic characteristics of a corporation, is a part of the application submitted to a state to become a corporation.</a:t>
            </a:r>
            <a:r>
              <a:rPr lang="en-US" dirty="0"/>
              <a:t> </a:t>
            </a:r>
            <a:endParaRPr lang="en-US" dirty="0" smtClean="0"/>
          </a:p>
          <a:p>
            <a:r>
              <a:rPr lang="en-US" dirty="0" smtClean="0"/>
              <a:t>A state approves </a:t>
            </a:r>
            <a:r>
              <a:rPr lang="en-US" dirty="0"/>
              <a:t>the formation of a corporation by issuing </a:t>
            </a:r>
            <a:r>
              <a:rPr lang="en-US" dirty="0" smtClean="0"/>
              <a:t>a </a:t>
            </a:r>
            <a:r>
              <a:rPr lang="en-US" b="1" dirty="0" smtClean="0">
                <a:solidFill>
                  <a:srgbClr val="0070C0"/>
                </a:solidFill>
              </a:rPr>
              <a:t>charter</a:t>
            </a:r>
            <a:r>
              <a:rPr lang="en-US" dirty="0"/>
              <a:t>, the legal right for a business to conduct </a:t>
            </a:r>
            <a:r>
              <a:rPr lang="en-US" dirty="0" smtClean="0"/>
              <a:t>operations as </a:t>
            </a:r>
            <a:r>
              <a:rPr lang="en-US" dirty="0"/>
              <a:t>a corporation.</a:t>
            </a:r>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5</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LO2</a:t>
            </a:r>
            <a:endParaRPr lang="en-US" dirty="0"/>
          </a:p>
        </p:txBody>
      </p:sp>
      <p:grpSp>
        <p:nvGrpSpPr>
          <p:cNvPr id="6" name="Group 5"/>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sp>
        <p:nvSpPr>
          <p:cNvPr id="9" name="TextBox 8"/>
          <p:cNvSpPr txBox="1"/>
          <p:nvPr/>
        </p:nvSpPr>
        <p:spPr>
          <a:xfrm>
            <a:off x="5202361" y="897493"/>
            <a:ext cx="3027239" cy="369332"/>
          </a:xfrm>
          <a:prstGeom prst="rect">
            <a:avLst/>
          </a:prstGeom>
          <a:noFill/>
        </p:spPr>
        <p:txBody>
          <a:bodyPr wrap="none" rtlCol="0">
            <a:spAutoFit/>
          </a:bodyPr>
          <a:lstStyle/>
          <a:p>
            <a:r>
              <a:rPr lang="en-US" i="1" dirty="0" smtClean="0">
                <a:solidFill>
                  <a:srgbClr val="0070C0"/>
                </a:solidFill>
                <a:latin typeface="Times New Roman" pitchFamily="18" charset="0"/>
                <a:cs typeface="Times New Roman" pitchFamily="18" charset="0"/>
              </a:rPr>
              <a:t>Continued from previous slide.</a:t>
            </a:r>
            <a:endParaRPr lang="en-US" i="1" dirty="0">
              <a:solidFill>
                <a:srgbClr val="0070C0"/>
              </a:solidFill>
              <a:latin typeface="Times New Roman" pitchFamily="18" charset="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Cash Payments for Purchases</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50</a:t>
            </a:fld>
            <a:endParaRPr lang="en-US" dirty="0"/>
          </a:p>
        </p:txBody>
      </p:sp>
      <p:sp>
        <p:nvSpPr>
          <p:cNvPr id="6" name="Rectangle 5"/>
          <p:cNvSpPr/>
          <p:nvPr/>
        </p:nvSpPr>
        <p:spPr>
          <a:xfrm>
            <a:off x="457200" y="1600200"/>
            <a:ext cx="4114800" cy="1015663"/>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spAutoFit/>
          </a:bodyPr>
          <a:lstStyle/>
          <a:p>
            <a:r>
              <a:rPr lang="en-US" sz="2000" dirty="0" smtClean="0"/>
              <a:t>November 9. Purchased merchandise from Polar Refrigeration for cash, $480.00. Check No. 697.</a:t>
            </a:r>
            <a:endParaRPr lang="en-US" sz="2000" dirty="0"/>
          </a:p>
        </p:txBody>
      </p:sp>
      <p:pic>
        <p:nvPicPr>
          <p:cNvPr id="7" name="Picture 6" descr="C21-SE-MC-009-Page262.jpg"/>
          <p:cNvPicPr>
            <a:picLocks noChangeAspect="1"/>
          </p:cNvPicPr>
          <p:nvPr/>
        </p:nvPicPr>
        <p:blipFill>
          <a:blip r:embed="rId2" cstate="print"/>
          <a:stretch>
            <a:fillRect/>
          </a:stretch>
        </p:blipFill>
        <p:spPr>
          <a:xfrm>
            <a:off x="447675" y="3421706"/>
            <a:ext cx="8229600" cy="1807519"/>
          </a:xfrm>
          <a:prstGeom prst="rect">
            <a:avLst/>
          </a:prstGeom>
        </p:spPr>
      </p:pic>
      <p:sp>
        <p:nvSpPr>
          <p:cNvPr id="8" name="TextBox 7"/>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LO8</a:t>
            </a:r>
            <a:endParaRPr lang="en-US" dirty="0"/>
          </a:p>
        </p:txBody>
      </p:sp>
      <p:grpSp>
        <p:nvGrpSpPr>
          <p:cNvPr id="4"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grpSp>
        <p:nvGrpSpPr>
          <p:cNvPr id="5" name="Group 11"/>
          <p:cNvGrpSpPr/>
          <p:nvPr/>
        </p:nvGrpSpPr>
        <p:grpSpPr>
          <a:xfrm>
            <a:off x="5334000" y="1447800"/>
            <a:ext cx="2928136" cy="718066"/>
            <a:chOff x="5755849" y="1676400"/>
            <a:chExt cx="2928136" cy="718066"/>
          </a:xfrm>
        </p:grpSpPr>
        <p:grpSp>
          <p:nvGrpSpPr>
            <p:cNvPr id="9" name="Group 53"/>
            <p:cNvGrpSpPr/>
            <p:nvPr/>
          </p:nvGrpSpPr>
          <p:grpSpPr>
            <a:xfrm>
              <a:off x="5755849" y="1676400"/>
              <a:ext cx="2928136" cy="718066"/>
              <a:chOff x="5755849" y="1676400"/>
              <a:chExt cx="2928136" cy="718066"/>
            </a:xfrm>
          </p:grpSpPr>
          <p:sp>
            <p:nvSpPr>
              <p:cNvPr id="15" name="Rectangle 14"/>
              <p:cNvSpPr/>
              <p:nvPr/>
            </p:nvSpPr>
            <p:spPr>
              <a:xfrm>
                <a:off x="5812716" y="1676400"/>
                <a:ext cx="2871269" cy="369332"/>
              </a:xfrm>
              <a:prstGeom prst="rect">
                <a:avLst/>
              </a:prstGeom>
            </p:spPr>
            <p:txBody>
              <a:bodyPr wrap="square">
                <a:spAutoFit/>
              </a:bodyPr>
              <a:lstStyle/>
              <a:p>
                <a:pPr algn="ctr"/>
                <a:r>
                  <a:rPr lang="en-US" dirty="0" smtClean="0"/>
                  <a:t>Purchases</a:t>
                </a:r>
              </a:p>
            </p:txBody>
          </p:sp>
          <p:cxnSp>
            <p:nvCxnSpPr>
              <p:cNvPr id="16" name="Straight Connector 15"/>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127449" y="20287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5862989" y="2025134"/>
              <a:ext cx="1264460" cy="369332"/>
            </a:xfrm>
            <a:prstGeom prst="rect">
              <a:avLst/>
            </a:prstGeom>
          </p:spPr>
          <p:txBody>
            <a:bodyPr wrap="square">
              <a:spAutoFit/>
            </a:bodyPr>
            <a:lstStyle/>
            <a:p>
              <a:pPr algn="r"/>
              <a:r>
                <a:rPr lang="en-US" dirty="0" smtClean="0"/>
                <a:t>480.00</a:t>
              </a:r>
            </a:p>
          </p:txBody>
        </p:sp>
      </p:grpSp>
      <p:grpSp>
        <p:nvGrpSpPr>
          <p:cNvPr id="12" name="Group 17"/>
          <p:cNvGrpSpPr/>
          <p:nvPr/>
        </p:nvGrpSpPr>
        <p:grpSpPr>
          <a:xfrm>
            <a:off x="5331185" y="2286000"/>
            <a:ext cx="2871269" cy="718066"/>
            <a:chOff x="5753034" y="2667000"/>
            <a:chExt cx="2871269" cy="718066"/>
          </a:xfrm>
        </p:grpSpPr>
        <p:grpSp>
          <p:nvGrpSpPr>
            <p:cNvPr id="13" name="Group 55"/>
            <p:cNvGrpSpPr/>
            <p:nvPr/>
          </p:nvGrpSpPr>
          <p:grpSpPr>
            <a:xfrm>
              <a:off x="5753034" y="2667000"/>
              <a:ext cx="2871269" cy="718066"/>
              <a:chOff x="5753034" y="2667000"/>
              <a:chExt cx="2871269" cy="718066"/>
            </a:xfrm>
          </p:grpSpPr>
          <p:sp>
            <p:nvSpPr>
              <p:cNvPr id="21" name="Rectangle 20"/>
              <p:cNvSpPr/>
              <p:nvPr/>
            </p:nvSpPr>
            <p:spPr>
              <a:xfrm>
                <a:off x="5753034" y="2667000"/>
                <a:ext cx="2871269" cy="369332"/>
              </a:xfrm>
              <a:prstGeom prst="rect">
                <a:avLst/>
              </a:prstGeom>
            </p:spPr>
            <p:txBody>
              <a:bodyPr wrap="square">
                <a:spAutoFit/>
              </a:bodyPr>
              <a:lstStyle/>
              <a:p>
                <a:pPr algn="ctr"/>
                <a:r>
                  <a:rPr lang="en-US" dirty="0" smtClean="0"/>
                  <a:t>Cash</a:t>
                </a:r>
              </a:p>
            </p:txBody>
          </p:sp>
          <p:cxnSp>
            <p:nvCxnSpPr>
              <p:cNvPr id="22" name="Straight Connector 21"/>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12744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7356049" y="3019306"/>
              <a:ext cx="1264460" cy="365760"/>
            </a:xfrm>
            <a:prstGeom prst="rect">
              <a:avLst/>
            </a:prstGeom>
          </p:spPr>
          <p:txBody>
            <a:bodyPr wrap="square">
              <a:spAutoFit/>
            </a:bodyPr>
            <a:lstStyle/>
            <a:p>
              <a:pPr algn="r"/>
              <a:r>
                <a:rPr lang="en-US" dirty="0" smtClean="0"/>
                <a:t>480.00</a:t>
              </a:r>
            </a:p>
          </p:txBody>
        </p:sp>
      </p:grpSp>
      <p:sp>
        <p:nvSpPr>
          <p:cNvPr id="24" name="Down Arrow 23"/>
          <p:cNvSpPr/>
          <p:nvPr/>
        </p:nvSpPr>
        <p:spPr>
          <a:xfrm>
            <a:off x="6740951" y="2667000"/>
            <a:ext cx="365760" cy="36576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5" name="Up Arrow 24"/>
          <p:cNvSpPr/>
          <p:nvPr/>
        </p:nvSpPr>
        <p:spPr>
          <a:xfrm>
            <a:off x="5384591" y="1828800"/>
            <a:ext cx="365760" cy="36576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nvGrpSpPr>
          <p:cNvPr id="18" name="Group 25"/>
          <p:cNvGrpSpPr/>
          <p:nvPr/>
        </p:nvGrpSpPr>
        <p:grpSpPr>
          <a:xfrm>
            <a:off x="3505200" y="4648200"/>
            <a:ext cx="2133600" cy="1143000"/>
            <a:chOff x="1066800" y="2045732"/>
            <a:chExt cx="2133600" cy="1143000"/>
          </a:xfrm>
        </p:grpSpPr>
        <p:cxnSp>
          <p:nvCxnSpPr>
            <p:cNvPr id="27" name="Straight Arrow Connector 26"/>
            <p:cNvCxnSpPr/>
            <p:nvPr/>
          </p:nvCxnSpPr>
          <p:spPr>
            <a:xfrm flipH="1" flipV="1">
              <a:off x="1066800" y="2045732"/>
              <a:ext cx="182880" cy="954644"/>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29" name="TextBox 28"/>
            <p:cNvSpPr txBox="1"/>
            <p:nvPr/>
          </p:nvSpPr>
          <p:spPr>
            <a:xfrm>
              <a:off x="1447800" y="2819400"/>
              <a:ext cx="1752600" cy="369332"/>
            </a:xfrm>
            <a:prstGeom prst="rect">
              <a:avLst/>
            </a:prstGeom>
            <a:noFill/>
          </p:spPr>
          <p:txBody>
            <a:bodyPr wrap="square" rtlCol="0">
              <a:spAutoFit/>
            </a:bodyPr>
            <a:lstStyle/>
            <a:p>
              <a:r>
                <a:rPr lang="en-US" dirty="0" smtClean="0">
                  <a:solidFill>
                    <a:srgbClr val="0070C0"/>
                  </a:solidFill>
                </a:rPr>
                <a:t>Check Number</a:t>
              </a:r>
              <a:endParaRPr lang="en-US" dirty="0">
                <a:solidFill>
                  <a:srgbClr val="0070C0"/>
                </a:solidFill>
              </a:endParaRPr>
            </a:p>
          </p:txBody>
        </p:sp>
      </p:grpSp>
      <p:grpSp>
        <p:nvGrpSpPr>
          <p:cNvPr id="19" name="Group 29"/>
          <p:cNvGrpSpPr/>
          <p:nvPr/>
        </p:nvGrpSpPr>
        <p:grpSpPr>
          <a:xfrm>
            <a:off x="381000" y="4648200"/>
            <a:ext cx="949534" cy="1143000"/>
            <a:chOff x="1066800" y="2286000"/>
            <a:chExt cx="949534" cy="1143000"/>
          </a:xfrm>
        </p:grpSpPr>
        <p:cxnSp>
          <p:nvCxnSpPr>
            <p:cNvPr id="31" name="Straight Arrow Connector 30"/>
            <p:cNvCxnSpPr/>
            <p:nvPr/>
          </p:nvCxnSpPr>
          <p:spPr>
            <a:xfrm flipV="1">
              <a:off x="1219200" y="2286000"/>
              <a:ext cx="533400" cy="990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7"/>
            <p:cNvSpPr>
              <a:spLocks noChangeArrowheads="1"/>
            </p:cNvSpPr>
            <p:nvPr/>
          </p:nvSpPr>
          <p:spPr bwMode="auto">
            <a:xfrm>
              <a:off x="1066800" y="3059668"/>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33" name="TextBox 32"/>
            <p:cNvSpPr txBox="1"/>
            <p:nvPr/>
          </p:nvSpPr>
          <p:spPr>
            <a:xfrm>
              <a:off x="1390650" y="3059668"/>
              <a:ext cx="625684" cy="369332"/>
            </a:xfrm>
            <a:prstGeom prst="rect">
              <a:avLst/>
            </a:prstGeom>
            <a:no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26" name="Group 33"/>
          <p:cNvGrpSpPr/>
          <p:nvPr/>
        </p:nvGrpSpPr>
        <p:grpSpPr>
          <a:xfrm>
            <a:off x="7086600" y="4648200"/>
            <a:ext cx="1676400" cy="1143000"/>
            <a:chOff x="1066800" y="2045732"/>
            <a:chExt cx="1676400" cy="1143000"/>
          </a:xfrm>
        </p:grpSpPr>
        <p:cxnSp>
          <p:nvCxnSpPr>
            <p:cNvPr id="35" name="Straight Arrow Connector 34"/>
            <p:cNvCxnSpPr/>
            <p:nvPr/>
          </p:nvCxnSpPr>
          <p:spPr>
            <a:xfrm flipV="1">
              <a:off x="1249680" y="2045732"/>
              <a:ext cx="731520" cy="926068"/>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37" name="TextBox 36"/>
            <p:cNvSpPr txBox="1"/>
            <p:nvPr/>
          </p:nvSpPr>
          <p:spPr>
            <a:xfrm>
              <a:off x="1447800" y="2819400"/>
              <a:ext cx="1295400" cy="369332"/>
            </a:xfrm>
            <a:prstGeom prst="rect">
              <a:avLst/>
            </a:prstGeom>
            <a:noFill/>
          </p:spPr>
          <p:txBody>
            <a:bodyPr wrap="square" rtlCol="0">
              <a:spAutoFit/>
            </a:bodyPr>
            <a:lstStyle/>
            <a:p>
              <a:r>
                <a:rPr lang="en-US" dirty="0" smtClean="0">
                  <a:solidFill>
                    <a:srgbClr val="0070C0"/>
                  </a:solidFill>
                </a:rPr>
                <a:t>Credit</a:t>
              </a:r>
              <a:endParaRPr lang="en-US" dirty="0">
                <a:solidFill>
                  <a:srgbClr val="0070C0"/>
                </a:solidFill>
              </a:endParaRPr>
            </a:p>
          </p:txBody>
        </p:sp>
      </p:grpSp>
      <p:grpSp>
        <p:nvGrpSpPr>
          <p:cNvPr id="30" name="Group 37"/>
          <p:cNvGrpSpPr/>
          <p:nvPr/>
        </p:nvGrpSpPr>
        <p:grpSpPr>
          <a:xfrm>
            <a:off x="4800600" y="4648200"/>
            <a:ext cx="2743200" cy="1131332"/>
            <a:chOff x="228600" y="2057400"/>
            <a:chExt cx="2743200" cy="1131332"/>
          </a:xfrm>
        </p:grpSpPr>
        <p:cxnSp>
          <p:nvCxnSpPr>
            <p:cNvPr id="39" name="Straight Arrow Connector 38"/>
            <p:cNvCxnSpPr/>
            <p:nvPr/>
          </p:nvCxnSpPr>
          <p:spPr>
            <a:xfrm flipH="1" flipV="1">
              <a:off x="228600" y="2057400"/>
              <a:ext cx="1021080" cy="914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sp>
          <p:nvSpPr>
            <p:cNvPr id="41" name="TextBox 40"/>
            <p:cNvSpPr txBox="1"/>
            <p:nvPr/>
          </p:nvSpPr>
          <p:spPr>
            <a:xfrm>
              <a:off x="1447800" y="2819400"/>
              <a:ext cx="1524000" cy="369332"/>
            </a:xfrm>
            <a:prstGeom prst="rect">
              <a:avLst/>
            </a:prstGeom>
            <a:noFill/>
          </p:spPr>
          <p:txBody>
            <a:bodyPr wrap="square" rtlCol="0">
              <a:spAutoFit/>
            </a:bodyPr>
            <a:lstStyle/>
            <a:p>
              <a:r>
                <a:rPr lang="en-US" dirty="0" smtClean="0">
                  <a:solidFill>
                    <a:srgbClr val="0070C0"/>
                  </a:solidFill>
                </a:rPr>
                <a:t>Debit</a:t>
              </a:r>
              <a:endParaRPr lang="en-US" dirty="0">
                <a:solidFill>
                  <a:srgbClr val="0070C0"/>
                </a:solidFill>
              </a:endParaRPr>
            </a:p>
          </p:txBody>
        </p:sp>
      </p:grpSp>
      <p:grpSp>
        <p:nvGrpSpPr>
          <p:cNvPr id="34" name="Group 41"/>
          <p:cNvGrpSpPr/>
          <p:nvPr/>
        </p:nvGrpSpPr>
        <p:grpSpPr>
          <a:xfrm>
            <a:off x="1644015" y="4695825"/>
            <a:ext cx="2470785" cy="1083707"/>
            <a:chOff x="729615" y="1800225"/>
            <a:chExt cx="2470785" cy="1083707"/>
          </a:xfrm>
        </p:grpSpPr>
        <p:cxnSp>
          <p:nvCxnSpPr>
            <p:cNvPr id="43" name="Straight Arrow Connector 42"/>
            <p:cNvCxnSpPr/>
            <p:nvPr/>
          </p:nvCxnSpPr>
          <p:spPr>
            <a:xfrm flipV="1">
              <a:off x="914400" y="1800225"/>
              <a:ext cx="0" cy="86868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7"/>
            <p:cNvSpPr>
              <a:spLocks noChangeArrowheads="1"/>
            </p:cNvSpPr>
            <p:nvPr/>
          </p:nvSpPr>
          <p:spPr bwMode="auto">
            <a:xfrm>
              <a:off x="729615" y="2514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45" name="TextBox 44"/>
            <p:cNvSpPr txBox="1"/>
            <p:nvPr/>
          </p:nvSpPr>
          <p:spPr>
            <a:xfrm>
              <a:off x="1066800" y="2514600"/>
              <a:ext cx="2133600" cy="369332"/>
            </a:xfrm>
            <a:prstGeom prst="rect">
              <a:avLst/>
            </a:prstGeom>
            <a:noFill/>
          </p:spPr>
          <p:txBody>
            <a:bodyPr wrap="square" rtlCol="0">
              <a:spAutoFit/>
            </a:bodyPr>
            <a:lstStyle/>
            <a:p>
              <a:r>
                <a:rPr lang="en-US" dirty="0" smtClean="0">
                  <a:solidFill>
                    <a:srgbClr val="0070C0"/>
                  </a:solidFill>
                </a:rPr>
                <a:t>Account Title</a:t>
              </a:r>
              <a:endParaRPr lang="en-US" dirty="0">
                <a:solidFill>
                  <a:srgbClr val="0070C0"/>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1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10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down)">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down)">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Cash Payments on Account with Purchases Discounts</a:t>
            </a:r>
            <a:endParaRPr lang="en-US" dirty="0"/>
          </a:p>
        </p:txBody>
      </p:sp>
      <p:sp>
        <p:nvSpPr>
          <p:cNvPr id="7" name="Content Placeholder 6"/>
          <p:cNvSpPr>
            <a:spLocks noGrp="1"/>
          </p:cNvSpPr>
          <p:nvPr>
            <p:ph idx="1"/>
          </p:nvPr>
        </p:nvSpPr>
        <p:spPr/>
        <p:txBody>
          <a:bodyPr>
            <a:normAutofit lnSpcReduction="10000"/>
          </a:bodyPr>
          <a:lstStyle/>
          <a:p>
            <a:r>
              <a:rPr lang="en-US" dirty="0" smtClean="0"/>
              <a:t>The period of time during which a customer may take a cash discount is called the </a:t>
            </a:r>
            <a:r>
              <a:rPr lang="en-US" b="1" dirty="0" smtClean="0">
                <a:solidFill>
                  <a:srgbClr val="0070C0"/>
                </a:solidFill>
              </a:rPr>
              <a:t>discount period</a:t>
            </a:r>
            <a:r>
              <a:rPr lang="en-US" dirty="0" smtClean="0"/>
              <a:t>.</a:t>
            </a:r>
          </a:p>
          <a:p>
            <a:r>
              <a:rPr lang="en-US" dirty="0" smtClean="0"/>
              <a:t>When a company that has purchased merchandise on account takes a cash discount, it is called a </a:t>
            </a:r>
            <a:r>
              <a:rPr lang="en-US" b="1" dirty="0">
                <a:solidFill>
                  <a:srgbClr val="0070C0"/>
                </a:solidFill>
              </a:rPr>
              <a:t>purchases discount</a:t>
            </a:r>
            <a:r>
              <a:rPr lang="en-US" dirty="0" smtClean="0"/>
              <a:t>. </a:t>
            </a:r>
          </a:p>
          <a:p>
            <a:r>
              <a:rPr lang="en-US" dirty="0" smtClean="0"/>
              <a:t>An account that reduces a related account on a financial statement is called a </a:t>
            </a:r>
            <a:r>
              <a:rPr lang="en-US" b="1" dirty="0">
                <a:solidFill>
                  <a:srgbClr val="0070C0"/>
                </a:solidFill>
              </a:rPr>
              <a:t>contra account</a:t>
            </a:r>
            <a:r>
              <a:rPr lang="en-US" dirty="0" smtClean="0"/>
              <a:t>.</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51</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LO8</a:t>
            </a:r>
            <a:endParaRPr lang="en-US" dirty="0"/>
          </a:p>
        </p:txBody>
      </p:sp>
      <p:grpSp>
        <p:nvGrpSpPr>
          <p:cNvPr id="4" name="Group 5"/>
          <p:cNvGrpSpPr/>
          <p:nvPr/>
        </p:nvGrpSpPr>
        <p:grpSpPr>
          <a:xfrm>
            <a:off x="7879080" y="0"/>
            <a:ext cx="1188720" cy="381000"/>
            <a:chOff x="7879080" y="0"/>
            <a:chExt cx="1188720" cy="381000"/>
          </a:xfrm>
        </p:grpSpPr>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9" name="TextBox 8"/>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7200" y="1600200"/>
            <a:ext cx="4114800" cy="1200329"/>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spAutoFit/>
          </a:bodyPr>
          <a:lstStyle/>
          <a:p>
            <a:r>
              <a:rPr lang="en-US" dirty="0" smtClean="0"/>
              <a:t>November 14. Paid cash on account to Galle Electric, $627.20, covering Purchase Invoice No. 489 for $640.00, less 2% discount, $12.80. Check No. 702.</a:t>
            </a:r>
            <a:endParaRPr lang="en-US" dirty="0"/>
          </a:p>
        </p:txBody>
      </p:sp>
      <p:sp>
        <p:nvSpPr>
          <p:cNvPr id="2" name="Title 1"/>
          <p:cNvSpPr>
            <a:spLocks noGrp="1"/>
          </p:cNvSpPr>
          <p:nvPr>
            <p:ph type="title"/>
          </p:nvPr>
        </p:nvSpPr>
        <p:spPr/>
        <p:txBody>
          <a:bodyPr>
            <a:normAutofit fontScale="90000"/>
          </a:bodyPr>
          <a:lstStyle/>
          <a:p>
            <a:r>
              <a:rPr lang="en-US" smtClean="0"/>
              <a:t>Cash Payments on Account with Purchases Discounts</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52</a:t>
            </a:fld>
            <a:endParaRPr lang="en-US" dirty="0"/>
          </a:p>
        </p:txBody>
      </p:sp>
      <p:pic>
        <p:nvPicPr>
          <p:cNvPr id="9" name="Picture 8" descr="C21-SE-MC-009-Page263.jpg"/>
          <p:cNvPicPr>
            <a:picLocks noChangeAspect="1"/>
          </p:cNvPicPr>
          <p:nvPr/>
        </p:nvPicPr>
        <p:blipFill>
          <a:blip r:embed="rId2" cstate="print"/>
          <a:srcRect b="10033"/>
          <a:stretch>
            <a:fillRect/>
          </a:stretch>
        </p:blipFill>
        <p:spPr>
          <a:xfrm>
            <a:off x="304800" y="3648670"/>
            <a:ext cx="8229600" cy="1610011"/>
          </a:xfrm>
          <a:prstGeom prst="rect">
            <a:avLst/>
          </a:prstGeom>
        </p:spPr>
      </p:pic>
      <p:sp>
        <p:nvSpPr>
          <p:cNvPr id="12" name="TextBox 11"/>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LO8</a:t>
            </a:r>
            <a:endParaRPr lang="en-US" dirty="0"/>
          </a:p>
        </p:txBody>
      </p:sp>
      <p:grpSp>
        <p:nvGrpSpPr>
          <p:cNvPr id="3" name="Group 12"/>
          <p:cNvGrpSpPr/>
          <p:nvPr/>
        </p:nvGrpSpPr>
        <p:grpSpPr>
          <a:xfrm>
            <a:off x="7879080" y="0"/>
            <a:ext cx="1188720" cy="381000"/>
            <a:chOff x="7879080" y="0"/>
            <a:chExt cx="1188720" cy="381000"/>
          </a:xfrm>
        </p:grpSpPr>
        <p:sp>
          <p:nvSpPr>
            <p:cNvPr id="14" name="Flowchart: Delay 13"/>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5" name="TextBox 14"/>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grpSp>
        <p:nvGrpSpPr>
          <p:cNvPr id="5" name="Group 15"/>
          <p:cNvGrpSpPr/>
          <p:nvPr/>
        </p:nvGrpSpPr>
        <p:grpSpPr>
          <a:xfrm>
            <a:off x="2362200" y="4800600"/>
            <a:ext cx="1981200" cy="1182469"/>
            <a:chOff x="1066800" y="2283262"/>
            <a:chExt cx="1981200" cy="1182469"/>
          </a:xfrm>
        </p:grpSpPr>
        <p:cxnSp>
          <p:nvCxnSpPr>
            <p:cNvPr id="17" name="Straight Arrow Connector 16"/>
            <p:cNvCxnSpPr/>
            <p:nvPr/>
          </p:nvCxnSpPr>
          <p:spPr>
            <a:xfrm flipV="1">
              <a:off x="1249680" y="2283262"/>
              <a:ext cx="579120" cy="717114"/>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19" name="TextBox 18"/>
            <p:cNvSpPr txBox="1"/>
            <p:nvPr/>
          </p:nvSpPr>
          <p:spPr>
            <a:xfrm>
              <a:off x="1447800" y="2819400"/>
              <a:ext cx="1600200" cy="646331"/>
            </a:xfrm>
            <a:prstGeom prst="rect">
              <a:avLst/>
            </a:prstGeom>
            <a:noFill/>
          </p:spPr>
          <p:txBody>
            <a:bodyPr wrap="square" rtlCol="0">
              <a:spAutoFit/>
            </a:bodyPr>
            <a:lstStyle/>
            <a:p>
              <a:r>
                <a:rPr lang="en-US" dirty="0" smtClean="0">
                  <a:solidFill>
                    <a:srgbClr val="0070C0"/>
                  </a:solidFill>
                </a:rPr>
                <a:t>Check </a:t>
              </a:r>
              <a:br>
                <a:rPr lang="en-US" dirty="0" smtClean="0">
                  <a:solidFill>
                    <a:srgbClr val="0070C0"/>
                  </a:solidFill>
                </a:rPr>
              </a:br>
              <a:r>
                <a:rPr lang="en-US" dirty="0" smtClean="0">
                  <a:solidFill>
                    <a:srgbClr val="0070C0"/>
                  </a:solidFill>
                </a:rPr>
                <a:t>Number</a:t>
              </a:r>
              <a:endParaRPr lang="en-US" dirty="0">
                <a:solidFill>
                  <a:srgbClr val="0070C0"/>
                </a:solidFill>
              </a:endParaRPr>
            </a:p>
          </p:txBody>
        </p:sp>
      </p:grpSp>
      <p:grpSp>
        <p:nvGrpSpPr>
          <p:cNvPr id="6" name="Group 19"/>
          <p:cNvGrpSpPr/>
          <p:nvPr/>
        </p:nvGrpSpPr>
        <p:grpSpPr>
          <a:xfrm>
            <a:off x="914400" y="3212068"/>
            <a:ext cx="1066800" cy="1512332"/>
            <a:chOff x="949534" y="3059668"/>
            <a:chExt cx="1066800" cy="1512332"/>
          </a:xfrm>
        </p:grpSpPr>
        <p:cxnSp>
          <p:nvCxnSpPr>
            <p:cNvPr id="21" name="Straight Arrow Connector 20"/>
            <p:cNvCxnSpPr/>
            <p:nvPr/>
          </p:nvCxnSpPr>
          <p:spPr>
            <a:xfrm flipH="1">
              <a:off x="949534" y="3276600"/>
              <a:ext cx="269666" cy="1295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7"/>
            <p:cNvSpPr>
              <a:spLocks noChangeArrowheads="1"/>
            </p:cNvSpPr>
            <p:nvPr/>
          </p:nvSpPr>
          <p:spPr bwMode="auto">
            <a:xfrm>
              <a:off x="1066800" y="3059668"/>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23" name="TextBox 22"/>
            <p:cNvSpPr txBox="1"/>
            <p:nvPr/>
          </p:nvSpPr>
          <p:spPr>
            <a:xfrm>
              <a:off x="1390650" y="3059668"/>
              <a:ext cx="625684" cy="369332"/>
            </a:xfrm>
            <a:prstGeom prst="rect">
              <a:avLst/>
            </a:prstGeom>
            <a:no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7" name="Group 23"/>
          <p:cNvGrpSpPr/>
          <p:nvPr/>
        </p:nvGrpSpPr>
        <p:grpSpPr>
          <a:xfrm>
            <a:off x="4953000" y="4876800"/>
            <a:ext cx="2133600" cy="829270"/>
            <a:chOff x="-381000" y="2359462"/>
            <a:chExt cx="2133600" cy="829270"/>
          </a:xfrm>
        </p:grpSpPr>
        <p:cxnSp>
          <p:nvCxnSpPr>
            <p:cNvPr id="25" name="Straight Arrow Connector 24"/>
            <p:cNvCxnSpPr/>
            <p:nvPr/>
          </p:nvCxnSpPr>
          <p:spPr>
            <a:xfrm flipV="1">
              <a:off x="1249680" y="2359462"/>
              <a:ext cx="502920" cy="612338"/>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27" name="TextBox 26"/>
            <p:cNvSpPr txBox="1"/>
            <p:nvPr/>
          </p:nvSpPr>
          <p:spPr>
            <a:xfrm>
              <a:off x="-381000" y="2819400"/>
              <a:ext cx="1600200" cy="369332"/>
            </a:xfrm>
            <a:prstGeom prst="rect">
              <a:avLst/>
            </a:prstGeom>
            <a:noFill/>
          </p:spPr>
          <p:txBody>
            <a:bodyPr wrap="square" rtlCol="0">
              <a:spAutoFit/>
            </a:bodyPr>
            <a:lstStyle/>
            <a:p>
              <a:r>
                <a:rPr lang="en-US" dirty="0" smtClean="0">
                  <a:solidFill>
                    <a:srgbClr val="0070C0"/>
                  </a:solidFill>
                </a:rPr>
                <a:t>Cash Discount</a:t>
              </a:r>
              <a:endParaRPr lang="en-US" dirty="0">
                <a:solidFill>
                  <a:srgbClr val="0070C0"/>
                </a:solidFill>
              </a:endParaRPr>
            </a:p>
          </p:txBody>
        </p:sp>
      </p:grpSp>
      <p:grpSp>
        <p:nvGrpSpPr>
          <p:cNvPr id="8" name="Group 27"/>
          <p:cNvGrpSpPr/>
          <p:nvPr/>
        </p:nvGrpSpPr>
        <p:grpSpPr>
          <a:xfrm>
            <a:off x="2667000" y="3203138"/>
            <a:ext cx="3276600" cy="1597462"/>
            <a:chOff x="1143000" y="2819400"/>
            <a:chExt cx="3276600" cy="1597462"/>
          </a:xfrm>
        </p:grpSpPr>
        <p:cxnSp>
          <p:nvCxnSpPr>
            <p:cNvPr id="29" name="Straight Arrow Connector 28"/>
            <p:cNvCxnSpPr/>
            <p:nvPr/>
          </p:nvCxnSpPr>
          <p:spPr>
            <a:xfrm>
              <a:off x="3810000" y="3045262"/>
              <a:ext cx="609600" cy="1371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7"/>
            <p:cNvSpPr>
              <a:spLocks noChangeArrowheads="1"/>
            </p:cNvSpPr>
            <p:nvPr/>
          </p:nvSpPr>
          <p:spPr bwMode="auto">
            <a:xfrm>
              <a:off x="36576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sp>
          <p:nvSpPr>
            <p:cNvPr id="31" name="TextBox 30"/>
            <p:cNvSpPr txBox="1"/>
            <p:nvPr/>
          </p:nvSpPr>
          <p:spPr>
            <a:xfrm>
              <a:off x="1143000" y="2819400"/>
              <a:ext cx="3124200" cy="369332"/>
            </a:xfrm>
            <a:prstGeom prst="rect">
              <a:avLst/>
            </a:prstGeom>
            <a:noFill/>
          </p:spPr>
          <p:txBody>
            <a:bodyPr wrap="square" rtlCol="0">
              <a:spAutoFit/>
            </a:bodyPr>
            <a:lstStyle/>
            <a:p>
              <a:r>
                <a:rPr lang="en-US" dirty="0" smtClean="0">
                  <a:solidFill>
                    <a:srgbClr val="0070C0"/>
                  </a:solidFill>
                </a:rPr>
                <a:t>Purchase Invoice Amount</a:t>
              </a:r>
              <a:endParaRPr lang="en-US" dirty="0">
                <a:solidFill>
                  <a:srgbClr val="0070C0"/>
                </a:solidFill>
              </a:endParaRPr>
            </a:p>
          </p:txBody>
        </p:sp>
      </p:grpSp>
      <p:grpSp>
        <p:nvGrpSpPr>
          <p:cNvPr id="11" name="Group 31"/>
          <p:cNvGrpSpPr/>
          <p:nvPr/>
        </p:nvGrpSpPr>
        <p:grpSpPr>
          <a:xfrm>
            <a:off x="348615" y="4876800"/>
            <a:ext cx="2470785" cy="1106269"/>
            <a:chOff x="729615" y="2054662"/>
            <a:chExt cx="2470785" cy="1106269"/>
          </a:xfrm>
        </p:grpSpPr>
        <p:cxnSp>
          <p:nvCxnSpPr>
            <p:cNvPr id="33" name="Straight Arrow Connector 32"/>
            <p:cNvCxnSpPr/>
            <p:nvPr/>
          </p:nvCxnSpPr>
          <p:spPr>
            <a:xfrm flipV="1">
              <a:off x="914400" y="2054662"/>
              <a:ext cx="1066800" cy="614244"/>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7"/>
            <p:cNvSpPr>
              <a:spLocks noChangeArrowheads="1"/>
            </p:cNvSpPr>
            <p:nvPr/>
          </p:nvSpPr>
          <p:spPr bwMode="auto">
            <a:xfrm>
              <a:off x="729615" y="2514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35" name="TextBox 34"/>
            <p:cNvSpPr txBox="1"/>
            <p:nvPr/>
          </p:nvSpPr>
          <p:spPr>
            <a:xfrm>
              <a:off x="1066800" y="2514600"/>
              <a:ext cx="2133600" cy="646331"/>
            </a:xfrm>
            <a:prstGeom prst="rect">
              <a:avLst/>
            </a:prstGeom>
            <a:noFill/>
          </p:spPr>
          <p:txBody>
            <a:bodyPr wrap="square" rtlCol="0">
              <a:spAutoFit/>
            </a:bodyPr>
            <a:lstStyle/>
            <a:p>
              <a:r>
                <a:rPr lang="en-US" dirty="0" smtClean="0">
                  <a:solidFill>
                    <a:srgbClr val="0070C0"/>
                  </a:solidFill>
                </a:rPr>
                <a:t>Vendor </a:t>
              </a:r>
              <a:br>
                <a:rPr lang="en-US" dirty="0" smtClean="0">
                  <a:solidFill>
                    <a:srgbClr val="0070C0"/>
                  </a:solidFill>
                </a:rPr>
              </a:br>
              <a:r>
                <a:rPr lang="en-US" dirty="0" smtClean="0">
                  <a:solidFill>
                    <a:srgbClr val="0070C0"/>
                  </a:solidFill>
                </a:rPr>
                <a:t>Name</a:t>
              </a:r>
              <a:endParaRPr lang="en-US" dirty="0">
                <a:solidFill>
                  <a:srgbClr val="0070C0"/>
                </a:solidFill>
              </a:endParaRPr>
            </a:p>
          </p:txBody>
        </p:sp>
      </p:grpSp>
      <p:grpSp>
        <p:nvGrpSpPr>
          <p:cNvPr id="13" name="Group 35"/>
          <p:cNvGrpSpPr/>
          <p:nvPr/>
        </p:nvGrpSpPr>
        <p:grpSpPr>
          <a:xfrm>
            <a:off x="5758664" y="1324094"/>
            <a:ext cx="2928136" cy="718066"/>
            <a:chOff x="5755849" y="1676400"/>
            <a:chExt cx="2928136" cy="718066"/>
          </a:xfrm>
        </p:grpSpPr>
        <p:grpSp>
          <p:nvGrpSpPr>
            <p:cNvPr id="16" name="Group 53"/>
            <p:cNvGrpSpPr/>
            <p:nvPr/>
          </p:nvGrpSpPr>
          <p:grpSpPr>
            <a:xfrm>
              <a:off x="5755849" y="1676400"/>
              <a:ext cx="2928136" cy="718066"/>
              <a:chOff x="5755849" y="1676400"/>
              <a:chExt cx="2928136" cy="718066"/>
            </a:xfrm>
          </p:grpSpPr>
          <p:sp>
            <p:nvSpPr>
              <p:cNvPr id="39" name="Rectangle 38"/>
              <p:cNvSpPr/>
              <p:nvPr/>
            </p:nvSpPr>
            <p:spPr>
              <a:xfrm>
                <a:off x="5812716" y="1676400"/>
                <a:ext cx="2871269" cy="338554"/>
              </a:xfrm>
              <a:prstGeom prst="rect">
                <a:avLst/>
              </a:prstGeom>
            </p:spPr>
            <p:txBody>
              <a:bodyPr wrap="square">
                <a:spAutoFit/>
              </a:bodyPr>
              <a:lstStyle/>
              <a:p>
                <a:pPr algn="ctr"/>
                <a:r>
                  <a:rPr lang="en-US" sz="1600" dirty="0" smtClean="0"/>
                  <a:t>Accounts Payable</a:t>
                </a:r>
              </a:p>
            </p:txBody>
          </p:sp>
          <p:cxnSp>
            <p:nvCxnSpPr>
              <p:cNvPr id="40" name="Straight Connector 39"/>
              <p:cNvCxnSpPr/>
              <p:nvPr/>
            </p:nvCxnSpPr>
            <p:spPr>
              <a:xfrm flipH="1">
                <a:off x="5755849" y="2028706"/>
                <a:ext cx="2468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127449" y="20287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5862989" y="2025134"/>
              <a:ext cx="1264460" cy="338554"/>
            </a:xfrm>
            <a:prstGeom prst="rect">
              <a:avLst/>
            </a:prstGeom>
          </p:spPr>
          <p:txBody>
            <a:bodyPr wrap="square">
              <a:spAutoFit/>
            </a:bodyPr>
            <a:lstStyle/>
            <a:p>
              <a:pPr algn="r"/>
              <a:r>
                <a:rPr lang="en-US" sz="1600" dirty="0" smtClean="0"/>
                <a:t>640.00</a:t>
              </a:r>
            </a:p>
          </p:txBody>
        </p:sp>
      </p:grpSp>
      <p:grpSp>
        <p:nvGrpSpPr>
          <p:cNvPr id="20" name="Group 41"/>
          <p:cNvGrpSpPr/>
          <p:nvPr/>
        </p:nvGrpSpPr>
        <p:grpSpPr>
          <a:xfrm>
            <a:off x="5755849" y="2057400"/>
            <a:ext cx="2871269" cy="718066"/>
            <a:chOff x="5753034" y="2667000"/>
            <a:chExt cx="2871269" cy="718066"/>
          </a:xfrm>
        </p:grpSpPr>
        <p:grpSp>
          <p:nvGrpSpPr>
            <p:cNvPr id="24" name="Group 55"/>
            <p:cNvGrpSpPr/>
            <p:nvPr/>
          </p:nvGrpSpPr>
          <p:grpSpPr>
            <a:xfrm>
              <a:off x="5753034" y="2667000"/>
              <a:ext cx="2871269" cy="718066"/>
              <a:chOff x="5753034" y="2667000"/>
              <a:chExt cx="2871269" cy="718066"/>
            </a:xfrm>
          </p:grpSpPr>
          <p:sp>
            <p:nvSpPr>
              <p:cNvPr id="45" name="Rectangle 44"/>
              <p:cNvSpPr/>
              <p:nvPr/>
            </p:nvSpPr>
            <p:spPr>
              <a:xfrm>
                <a:off x="5753034" y="2667000"/>
                <a:ext cx="2871269" cy="338554"/>
              </a:xfrm>
              <a:prstGeom prst="rect">
                <a:avLst/>
              </a:prstGeom>
            </p:spPr>
            <p:txBody>
              <a:bodyPr wrap="square">
                <a:spAutoFit/>
              </a:bodyPr>
              <a:lstStyle/>
              <a:p>
                <a:pPr algn="ctr"/>
                <a:r>
                  <a:rPr lang="en-US" sz="1600" dirty="0" smtClean="0"/>
                  <a:t>Purchases Discount</a:t>
                </a:r>
              </a:p>
            </p:txBody>
          </p:sp>
          <p:cxnSp>
            <p:nvCxnSpPr>
              <p:cNvPr id="46" name="Straight Connector 45"/>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12744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7356049" y="3019306"/>
              <a:ext cx="1264460" cy="338554"/>
            </a:xfrm>
            <a:prstGeom prst="rect">
              <a:avLst/>
            </a:prstGeom>
          </p:spPr>
          <p:txBody>
            <a:bodyPr wrap="square">
              <a:spAutoFit/>
            </a:bodyPr>
            <a:lstStyle/>
            <a:p>
              <a:pPr algn="r"/>
              <a:r>
                <a:rPr lang="en-US" sz="1600" dirty="0" smtClean="0"/>
                <a:t>12.80</a:t>
              </a:r>
            </a:p>
          </p:txBody>
        </p:sp>
      </p:grpSp>
      <p:sp>
        <p:nvSpPr>
          <p:cNvPr id="48" name="Down Arrow 47"/>
          <p:cNvSpPr/>
          <p:nvPr/>
        </p:nvSpPr>
        <p:spPr>
          <a:xfrm flipV="1">
            <a:off x="7165615" y="2438400"/>
            <a:ext cx="274320" cy="18288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9" name="Up Arrow 48"/>
          <p:cNvSpPr/>
          <p:nvPr/>
        </p:nvSpPr>
        <p:spPr>
          <a:xfrm flipV="1">
            <a:off x="5809255" y="1705094"/>
            <a:ext cx="274320" cy="18288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nvGrpSpPr>
          <p:cNvPr id="28" name="Group 74"/>
          <p:cNvGrpSpPr/>
          <p:nvPr/>
        </p:nvGrpSpPr>
        <p:grpSpPr>
          <a:xfrm>
            <a:off x="6019800" y="4876800"/>
            <a:ext cx="2895600" cy="1563469"/>
            <a:chOff x="76200" y="1902262"/>
            <a:chExt cx="2895600" cy="1563469"/>
          </a:xfrm>
        </p:grpSpPr>
        <p:cxnSp>
          <p:nvCxnSpPr>
            <p:cNvPr id="76" name="Straight Arrow Connector 75"/>
            <p:cNvCxnSpPr/>
            <p:nvPr/>
          </p:nvCxnSpPr>
          <p:spPr>
            <a:xfrm flipH="1" flipV="1">
              <a:off x="2133600" y="1902262"/>
              <a:ext cx="609600" cy="10668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
            <p:cNvSpPr>
              <a:spLocks noChangeArrowheads="1"/>
            </p:cNvSpPr>
            <p:nvPr/>
          </p:nvSpPr>
          <p:spPr bwMode="auto">
            <a:xfrm>
              <a:off x="260604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6</a:t>
              </a:r>
            </a:p>
          </p:txBody>
        </p:sp>
        <p:sp>
          <p:nvSpPr>
            <p:cNvPr id="78" name="TextBox 77"/>
            <p:cNvSpPr txBox="1"/>
            <p:nvPr/>
          </p:nvSpPr>
          <p:spPr>
            <a:xfrm>
              <a:off x="76200" y="2819400"/>
              <a:ext cx="2590800" cy="646331"/>
            </a:xfrm>
            <a:prstGeom prst="rect">
              <a:avLst/>
            </a:prstGeom>
            <a:noFill/>
          </p:spPr>
          <p:txBody>
            <a:bodyPr wrap="square" rtlCol="0">
              <a:spAutoFit/>
            </a:bodyPr>
            <a:lstStyle/>
            <a:p>
              <a:r>
                <a:rPr lang="en-US" dirty="0" smtClean="0">
                  <a:solidFill>
                    <a:srgbClr val="0070C0"/>
                  </a:solidFill>
                </a:rPr>
                <a:t>Purchase Invoice Amount </a:t>
              </a:r>
              <a:br>
                <a:rPr lang="en-US" dirty="0" smtClean="0">
                  <a:solidFill>
                    <a:srgbClr val="0070C0"/>
                  </a:solidFill>
                </a:rPr>
              </a:br>
              <a:r>
                <a:rPr lang="en-US" dirty="0" smtClean="0">
                  <a:solidFill>
                    <a:srgbClr val="0070C0"/>
                  </a:solidFill>
                </a:rPr>
                <a:t>Less the Cash Discount</a:t>
              </a:r>
              <a:endParaRPr lang="en-US" dirty="0">
                <a:solidFill>
                  <a:srgbClr val="0070C0"/>
                </a:solidFill>
              </a:endParaRPr>
            </a:p>
          </p:txBody>
        </p:sp>
      </p:grpSp>
      <p:grpSp>
        <p:nvGrpSpPr>
          <p:cNvPr id="32" name="Group 89"/>
          <p:cNvGrpSpPr/>
          <p:nvPr/>
        </p:nvGrpSpPr>
        <p:grpSpPr>
          <a:xfrm>
            <a:off x="5758664" y="2819400"/>
            <a:ext cx="2871269" cy="718066"/>
            <a:chOff x="5753034" y="2667000"/>
            <a:chExt cx="2871269" cy="718066"/>
          </a:xfrm>
        </p:grpSpPr>
        <p:grpSp>
          <p:nvGrpSpPr>
            <p:cNvPr id="36" name="Group 55"/>
            <p:cNvGrpSpPr/>
            <p:nvPr/>
          </p:nvGrpSpPr>
          <p:grpSpPr>
            <a:xfrm>
              <a:off x="5753034" y="2667000"/>
              <a:ext cx="2871269" cy="718066"/>
              <a:chOff x="5753034" y="2667000"/>
              <a:chExt cx="2871269" cy="718066"/>
            </a:xfrm>
          </p:grpSpPr>
          <p:sp>
            <p:nvSpPr>
              <p:cNvPr id="93" name="Rectangle 92"/>
              <p:cNvSpPr/>
              <p:nvPr/>
            </p:nvSpPr>
            <p:spPr>
              <a:xfrm>
                <a:off x="5753034" y="2667000"/>
                <a:ext cx="2871269" cy="338554"/>
              </a:xfrm>
              <a:prstGeom prst="rect">
                <a:avLst/>
              </a:prstGeom>
            </p:spPr>
            <p:txBody>
              <a:bodyPr wrap="square">
                <a:spAutoFit/>
              </a:bodyPr>
              <a:lstStyle/>
              <a:p>
                <a:pPr algn="ctr"/>
                <a:r>
                  <a:rPr lang="en-US" sz="1600" dirty="0" smtClean="0"/>
                  <a:t>Cash</a:t>
                </a:r>
              </a:p>
            </p:txBody>
          </p:sp>
          <p:cxnSp>
            <p:nvCxnSpPr>
              <p:cNvPr id="94" name="Straight Connector 93"/>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12744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2" name="Rectangle 91"/>
            <p:cNvSpPr/>
            <p:nvPr/>
          </p:nvSpPr>
          <p:spPr>
            <a:xfrm>
              <a:off x="7356049" y="3019306"/>
              <a:ext cx="1264460" cy="338554"/>
            </a:xfrm>
            <a:prstGeom prst="rect">
              <a:avLst/>
            </a:prstGeom>
          </p:spPr>
          <p:txBody>
            <a:bodyPr wrap="square">
              <a:spAutoFit/>
            </a:bodyPr>
            <a:lstStyle/>
            <a:p>
              <a:pPr algn="r"/>
              <a:r>
                <a:rPr lang="en-US" sz="1600" dirty="0" smtClean="0"/>
                <a:t>627.20</a:t>
              </a:r>
            </a:p>
          </p:txBody>
        </p:sp>
      </p:grpSp>
      <p:sp>
        <p:nvSpPr>
          <p:cNvPr id="96" name="Down Arrow 95"/>
          <p:cNvSpPr/>
          <p:nvPr/>
        </p:nvSpPr>
        <p:spPr>
          <a:xfrm>
            <a:off x="7168430" y="3200400"/>
            <a:ext cx="274320" cy="18288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10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down)">
                                      <p:cBhvr>
                                        <p:cTn id="27" dur="10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wipe(up)">
                                      <p:cBhvr>
                                        <p:cTn id="37" dur="1000"/>
                                        <p:tgtEl>
                                          <p:spTgt spid="9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up)">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down)">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up)">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down)">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down)">
                                      <p:cBhvr>
                                        <p:cTn id="7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8" grpId="0" animBg="1"/>
      <p:bldP spid="49" grpId="0" animBg="1"/>
      <p:bldP spid="9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Cash Payments on Account without Purchases Discounts</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53</a:t>
            </a:fld>
            <a:endParaRPr lang="en-US" dirty="0"/>
          </a:p>
        </p:txBody>
      </p:sp>
      <p:pic>
        <p:nvPicPr>
          <p:cNvPr id="8" name="Picture 7" descr="C21-SE-MC-009-Page264.jpg"/>
          <p:cNvPicPr>
            <a:picLocks noChangeAspect="1"/>
          </p:cNvPicPr>
          <p:nvPr/>
        </p:nvPicPr>
        <p:blipFill>
          <a:blip r:embed="rId2" cstate="print"/>
          <a:stretch>
            <a:fillRect/>
          </a:stretch>
        </p:blipFill>
        <p:spPr>
          <a:xfrm>
            <a:off x="457200" y="3429000"/>
            <a:ext cx="8229600" cy="1615994"/>
          </a:xfrm>
          <a:prstGeom prst="rect">
            <a:avLst/>
          </a:prstGeom>
        </p:spPr>
      </p:pic>
      <p:sp>
        <p:nvSpPr>
          <p:cNvPr id="9" name="TextBox 8"/>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LO8</a:t>
            </a:r>
            <a:endParaRPr lang="en-US" dirty="0"/>
          </a:p>
        </p:txBody>
      </p:sp>
      <p:grpSp>
        <p:nvGrpSpPr>
          <p:cNvPr id="5" name="Group 9"/>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grpSp>
        <p:nvGrpSpPr>
          <p:cNvPr id="6" name="Group 12"/>
          <p:cNvGrpSpPr/>
          <p:nvPr/>
        </p:nvGrpSpPr>
        <p:grpSpPr>
          <a:xfrm>
            <a:off x="5334000" y="1447800"/>
            <a:ext cx="2928136" cy="718066"/>
            <a:chOff x="5755849" y="1676400"/>
            <a:chExt cx="2928136" cy="718066"/>
          </a:xfrm>
        </p:grpSpPr>
        <p:grpSp>
          <p:nvGrpSpPr>
            <p:cNvPr id="7" name="Group 53"/>
            <p:cNvGrpSpPr/>
            <p:nvPr/>
          </p:nvGrpSpPr>
          <p:grpSpPr>
            <a:xfrm>
              <a:off x="5755849" y="1676400"/>
              <a:ext cx="2928136" cy="718066"/>
              <a:chOff x="5755849" y="1676400"/>
              <a:chExt cx="2928136" cy="718066"/>
            </a:xfrm>
          </p:grpSpPr>
          <p:sp>
            <p:nvSpPr>
              <p:cNvPr id="16" name="Rectangle 15"/>
              <p:cNvSpPr/>
              <p:nvPr/>
            </p:nvSpPr>
            <p:spPr>
              <a:xfrm>
                <a:off x="5812716" y="1676400"/>
                <a:ext cx="2871269" cy="369332"/>
              </a:xfrm>
              <a:prstGeom prst="rect">
                <a:avLst/>
              </a:prstGeom>
            </p:spPr>
            <p:txBody>
              <a:bodyPr wrap="square">
                <a:spAutoFit/>
              </a:bodyPr>
              <a:lstStyle/>
              <a:p>
                <a:pPr algn="ctr"/>
                <a:r>
                  <a:rPr lang="en-US" dirty="0" smtClean="0"/>
                  <a:t>Accounts Payable</a:t>
                </a:r>
              </a:p>
            </p:txBody>
          </p:sp>
          <p:cxnSp>
            <p:nvCxnSpPr>
              <p:cNvPr id="17" name="Straight Connector 16"/>
              <p:cNvCxnSpPr/>
              <p:nvPr/>
            </p:nvCxnSpPr>
            <p:spPr>
              <a:xfrm flipH="1">
                <a:off x="5755849" y="20287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127449" y="20287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5862989" y="2025134"/>
              <a:ext cx="1264460" cy="369332"/>
            </a:xfrm>
            <a:prstGeom prst="rect">
              <a:avLst/>
            </a:prstGeom>
          </p:spPr>
          <p:txBody>
            <a:bodyPr wrap="square">
              <a:spAutoFit/>
            </a:bodyPr>
            <a:lstStyle/>
            <a:p>
              <a:pPr algn="r"/>
              <a:r>
                <a:rPr lang="en-US" dirty="0" smtClean="0"/>
                <a:t>2,512.00</a:t>
              </a:r>
            </a:p>
          </p:txBody>
        </p:sp>
      </p:grpSp>
      <p:grpSp>
        <p:nvGrpSpPr>
          <p:cNvPr id="10" name="Group 18"/>
          <p:cNvGrpSpPr/>
          <p:nvPr/>
        </p:nvGrpSpPr>
        <p:grpSpPr>
          <a:xfrm>
            <a:off x="5331185" y="2286000"/>
            <a:ext cx="2871269" cy="718066"/>
            <a:chOff x="5753034" y="2667000"/>
            <a:chExt cx="2871269" cy="718066"/>
          </a:xfrm>
        </p:grpSpPr>
        <p:grpSp>
          <p:nvGrpSpPr>
            <p:cNvPr id="13" name="Group 55"/>
            <p:cNvGrpSpPr/>
            <p:nvPr/>
          </p:nvGrpSpPr>
          <p:grpSpPr>
            <a:xfrm>
              <a:off x="5753034" y="2667000"/>
              <a:ext cx="2871269" cy="718066"/>
              <a:chOff x="5753034" y="2667000"/>
              <a:chExt cx="2871269" cy="718066"/>
            </a:xfrm>
          </p:grpSpPr>
          <p:sp>
            <p:nvSpPr>
              <p:cNvPr id="22" name="Rectangle 21"/>
              <p:cNvSpPr/>
              <p:nvPr/>
            </p:nvSpPr>
            <p:spPr>
              <a:xfrm>
                <a:off x="5753034" y="2667000"/>
                <a:ext cx="2871269" cy="369332"/>
              </a:xfrm>
              <a:prstGeom prst="rect">
                <a:avLst/>
              </a:prstGeom>
            </p:spPr>
            <p:txBody>
              <a:bodyPr wrap="square">
                <a:spAutoFit/>
              </a:bodyPr>
              <a:lstStyle/>
              <a:p>
                <a:pPr algn="ctr"/>
                <a:r>
                  <a:rPr lang="en-US" dirty="0" smtClean="0"/>
                  <a:t>Cash</a:t>
                </a:r>
              </a:p>
            </p:txBody>
          </p:sp>
          <p:cxnSp>
            <p:nvCxnSpPr>
              <p:cNvPr id="23" name="Straight Connector 22"/>
              <p:cNvCxnSpPr/>
              <p:nvPr/>
            </p:nvCxnSpPr>
            <p:spPr>
              <a:xfrm flipH="1">
                <a:off x="5755849" y="3019306"/>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127449" y="3019306"/>
                <a:ext cx="0" cy="365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7356049" y="3019306"/>
              <a:ext cx="1264460" cy="365760"/>
            </a:xfrm>
            <a:prstGeom prst="rect">
              <a:avLst/>
            </a:prstGeom>
          </p:spPr>
          <p:txBody>
            <a:bodyPr wrap="square">
              <a:spAutoFit/>
            </a:bodyPr>
            <a:lstStyle/>
            <a:p>
              <a:pPr algn="r"/>
              <a:r>
                <a:rPr lang="en-US" dirty="0" smtClean="0"/>
                <a:t>2,512.00</a:t>
              </a:r>
            </a:p>
          </p:txBody>
        </p:sp>
      </p:grpSp>
      <p:sp>
        <p:nvSpPr>
          <p:cNvPr id="25" name="Down Arrow 24"/>
          <p:cNvSpPr/>
          <p:nvPr/>
        </p:nvSpPr>
        <p:spPr>
          <a:xfrm>
            <a:off x="6740951" y="2667000"/>
            <a:ext cx="365760" cy="36576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6" name="Up Arrow 25"/>
          <p:cNvSpPr/>
          <p:nvPr/>
        </p:nvSpPr>
        <p:spPr>
          <a:xfrm flipV="1">
            <a:off x="5384591" y="1828800"/>
            <a:ext cx="365760" cy="365760"/>
          </a:xfrm>
          <a:prstGeom prst="up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nvGrpSpPr>
          <p:cNvPr id="14" name="Group 26"/>
          <p:cNvGrpSpPr/>
          <p:nvPr/>
        </p:nvGrpSpPr>
        <p:grpSpPr>
          <a:xfrm>
            <a:off x="1828800" y="4648200"/>
            <a:ext cx="2133600" cy="1419999"/>
            <a:chOff x="1066800" y="2045732"/>
            <a:chExt cx="2133600" cy="1419999"/>
          </a:xfrm>
        </p:grpSpPr>
        <p:cxnSp>
          <p:nvCxnSpPr>
            <p:cNvPr id="28" name="Straight Arrow Connector 27"/>
            <p:cNvCxnSpPr/>
            <p:nvPr/>
          </p:nvCxnSpPr>
          <p:spPr>
            <a:xfrm flipV="1">
              <a:off x="1249680" y="2045732"/>
              <a:ext cx="1264920" cy="954644"/>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30" name="TextBox 29"/>
            <p:cNvSpPr txBox="1"/>
            <p:nvPr/>
          </p:nvSpPr>
          <p:spPr>
            <a:xfrm>
              <a:off x="1447800" y="2819400"/>
              <a:ext cx="1752600" cy="646331"/>
            </a:xfrm>
            <a:prstGeom prst="rect">
              <a:avLst/>
            </a:prstGeom>
            <a:noFill/>
          </p:spPr>
          <p:txBody>
            <a:bodyPr wrap="square" rtlCol="0">
              <a:spAutoFit/>
            </a:bodyPr>
            <a:lstStyle/>
            <a:p>
              <a:r>
                <a:rPr lang="en-US" dirty="0" smtClean="0">
                  <a:solidFill>
                    <a:srgbClr val="0070C0"/>
                  </a:solidFill>
                </a:rPr>
                <a:t>Check </a:t>
              </a:r>
              <a:br>
                <a:rPr lang="en-US" dirty="0" smtClean="0">
                  <a:solidFill>
                    <a:srgbClr val="0070C0"/>
                  </a:solidFill>
                </a:rPr>
              </a:br>
              <a:r>
                <a:rPr lang="en-US" dirty="0" smtClean="0">
                  <a:solidFill>
                    <a:srgbClr val="0070C0"/>
                  </a:solidFill>
                </a:rPr>
                <a:t>Number</a:t>
              </a:r>
              <a:endParaRPr lang="en-US" dirty="0">
                <a:solidFill>
                  <a:srgbClr val="0070C0"/>
                </a:solidFill>
              </a:endParaRPr>
            </a:p>
          </p:txBody>
        </p:sp>
      </p:grpSp>
      <p:grpSp>
        <p:nvGrpSpPr>
          <p:cNvPr id="19" name="Group 30"/>
          <p:cNvGrpSpPr/>
          <p:nvPr/>
        </p:nvGrpSpPr>
        <p:grpSpPr>
          <a:xfrm>
            <a:off x="381000" y="4648200"/>
            <a:ext cx="949534" cy="1143000"/>
            <a:chOff x="1066800" y="2286000"/>
            <a:chExt cx="949534" cy="1143000"/>
          </a:xfrm>
        </p:grpSpPr>
        <p:cxnSp>
          <p:nvCxnSpPr>
            <p:cNvPr id="32" name="Straight Arrow Connector 31"/>
            <p:cNvCxnSpPr/>
            <p:nvPr/>
          </p:nvCxnSpPr>
          <p:spPr>
            <a:xfrm flipV="1">
              <a:off x="1219200" y="2286000"/>
              <a:ext cx="533400" cy="990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7"/>
            <p:cNvSpPr>
              <a:spLocks noChangeArrowheads="1"/>
            </p:cNvSpPr>
            <p:nvPr/>
          </p:nvSpPr>
          <p:spPr bwMode="auto">
            <a:xfrm>
              <a:off x="1066800" y="3059668"/>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34" name="TextBox 33"/>
            <p:cNvSpPr txBox="1"/>
            <p:nvPr/>
          </p:nvSpPr>
          <p:spPr>
            <a:xfrm>
              <a:off x="1390650" y="3059668"/>
              <a:ext cx="625684" cy="369332"/>
            </a:xfrm>
            <a:prstGeom prst="rect">
              <a:avLst/>
            </a:prstGeom>
            <a:no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20" name="Group 34"/>
          <p:cNvGrpSpPr/>
          <p:nvPr/>
        </p:nvGrpSpPr>
        <p:grpSpPr>
          <a:xfrm>
            <a:off x="6096000" y="4648200"/>
            <a:ext cx="2057400" cy="1419999"/>
            <a:chOff x="-533400" y="2045732"/>
            <a:chExt cx="2057400" cy="1419999"/>
          </a:xfrm>
        </p:grpSpPr>
        <p:cxnSp>
          <p:nvCxnSpPr>
            <p:cNvPr id="36" name="Straight Arrow Connector 35"/>
            <p:cNvCxnSpPr/>
            <p:nvPr/>
          </p:nvCxnSpPr>
          <p:spPr>
            <a:xfrm flipV="1">
              <a:off x="1249680" y="2045732"/>
              <a:ext cx="274320" cy="926068"/>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38" name="TextBox 37"/>
            <p:cNvSpPr txBox="1"/>
            <p:nvPr/>
          </p:nvSpPr>
          <p:spPr>
            <a:xfrm>
              <a:off x="-533400" y="2819400"/>
              <a:ext cx="1752600" cy="646331"/>
            </a:xfrm>
            <a:prstGeom prst="rect">
              <a:avLst/>
            </a:prstGeom>
            <a:noFill/>
          </p:spPr>
          <p:txBody>
            <a:bodyPr wrap="square" rtlCol="0">
              <a:spAutoFit/>
            </a:bodyPr>
            <a:lstStyle/>
            <a:p>
              <a:r>
                <a:rPr lang="en-US" dirty="0" smtClean="0">
                  <a:solidFill>
                    <a:srgbClr val="0070C0"/>
                  </a:solidFill>
                </a:rPr>
                <a:t>Total Purchase Invoice Amount</a:t>
              </a:r>
              <a:endParaRPr lang="en-US" dirty="0">
                <a:solidFill>
                  <a:srgbClr val="0070C0"/>
                </a:solidFill>
              </a:endParaRPr>
            </a:p>
          </p:txBody>
        </p:sp>
      </p:grpSp>
      <p:grpSp>
        <p:nvGrpSpPr>
          <p:cNvPr id="27" name="Group 38"/>
          <p:cNvGrpSpPr/>
          <p:nvPr/>
        </p:nvGrpSpPr>
        <p:grpSpPr>
          <a:xfrm>
            <a:off x="3581400" y="4648200"/>
            <a:ext cx="2514600" cy="1417856"/>
            <a:chOff x="-533400" y="2047875"/>
            <a:chExt cx="2514600" cy="1417856"/>
          </a:xfrm>
        </p:grpSpPr>
        <p:cxnSp>
          <p:nvCxnSpPr>
            <p:cNvPr id="40" name="Straight Arrow Connector 39"/>
            <p:cNvCxnSpPr/>
            <p:nvPr/>
          </p:nvCxnSpPr>
          <p:spPr>
            <a:xfrm flipV="1">
              <a:off x="1249680" y="2047875"/>
              <a:ext cx="731520" cy="923926"/>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sp>
          <p:nvSpPr>
            <p:cNvPr id="42" name="TextBox 41"/>
            <p:cNvSpPr txBox="1"/>
            <p:nvPr/>
          </p:nvSpPr>
          <p:spPr>
            <a:xfrm>
              <a:off x="-533400" y="2819400"/>
              <a:ext cx="2209800" cy="646331"/>
            </a:xfrm>
            <a:prstGeom prst="rect">
              <a:avLst/>
            </a:prstGeom>
            <a:noFill/>
          </p:spPr>
          <p:txBody>
            <a:bodyPr wrap="square" rtlCol="0">
              <a:spAutoFit/>
            </a:bodyPr>
            <a:lstStyle/>
            <a:p>
              <a:r>
                <a:rPr lang="en-US" dirty="0" smtClean="0">
                  <a:solidFill>
                    <a:srgbClr val="0070C0"/>
                  </a:solidFill>
                </a:rPr>
                <a:t>Total  Purchase</a:t>
              </a:r>
              <a:br>
                <a:rPr lang="en-US" dirty="0" smtClean="0">
                  <a:solidFill>
                    <a:srgbClr val="0070C0"/>
                  </a:solidFill>
                </a:rPr>
              </a:br>
              <a:r>
                <a:rPr lang="en-US" dirty="0" smtClean="0">
                  <a:solidFill>
                    <a:srgbClr val="0070C0"/>
                  </a:solidFill>
                </a:rPr>
                <a:t>Invoice Account</a:t>
              </a:r>
              <a:endParaRPr lang="en-US" dirty="0">
                <a:solidFill>
                  <a:srgbClr val="0070C0"/>
                </a:solidFill>
              </a:endParaRPr>
            </a:p>
          </p:txBody>
        </p:sp>
      </p:grpSp>
      <p:grpSp>
        <p:nvGrpSpPr>
          <p:cNvPr id="31" name="Group 42"/>
          <p:cNvGrpSpPr/>
          <p:nvPr/>
        </p:nvGrpSpPr>
        <p:grpSpPr>
          <a:xfrm>
            <a:off x="1066800" y="3076575"/>
            <a:ext cx="2470785" cy="1419225"/>
            <a:chOff x="729615" y="2514600"/>
            <a:chExt cx="2470785" cy="1419225"/>
          </a:xfrm>
        </p:grpSpPr>
        <p:cxnSp>
          <p:nvCxnSpPr>
            <p:cNvPr id="44" name="Straight Arrow Connector 43"/>
            <p:cNvCxnSpPr/>
            <p:nvPr/>
          </p:nvCxnSpPr>
          <p:spPr>
            <a:xfrm>
              <a:off x="914400" y="2668905"/>
              <a:ext cx="272415" cy="126492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7"/>
            <p:cNvSpPr>
              <a:spLocks noChangeArrowheads="1"/>
            </p:cNvSpPr>
            <p:nvPr/>
          </p:nvSpPr>
          <p:spPr bwMode="auto">
            <a:xfrm>
              <a:off x="729615" y="2514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46" name="TextBox 45"/>
            <p:cNvSpPr txBox="1"/>
            <p:nvPr/>
          </p:nvSpPr>
          <p:spPr>
            <a:xfrm>
              <a:off x="1066800" y="2514600"/>
              <a:ext cx="2133600" cy="369332"/>
            </a:xfrm>
            <a:prstGeom prst="rect">
              <a:avLst/>
            </a:prstGeom>
            <a:noFill/>
          </p:spPr>
          <p:txBody>
            <a:bodyPr wrap="square" rtlCol="0">
              <a:spAutoFit/>
            </a:bodyPr>
            <a:lstStyle/>
            <a:p>
              <a:r>
                <a:rPr lang="en-US" dirty="0" smtClean="0">
                  <a:solidFill>
                    <a:srgbClr val="0070C0"/>
                  </a:solidFill>
                </a:rPr>
                <a:t>Vendor Name</a:t>
              </a:r>
              <a:endParaRPr lang="en-US" dirty="0">
                <a:solidFill>
                  <a:srgbClr val="0070C0"/>
                </a:solidFill>
              </a:endParaRPr>
            </a:p>
          </p:txBody>
        </p:sp>
      </p:grpSp>
      <p:sp>
        <p:nvSpPr>
          <p:cNvPr id="4" name="Rectangle 3"/>
          <p:cNvSpPr/>
          <p:nvPr/>
        </p:nvSpPr>
        <p:spPr>
          <a:xfrm>
            <a:off x="457200" y="1600200"/>
            <a:ext cx="4114800" cy="1323439"/>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spAutoFit/>
          </a:bodyPr>
          <a:lstStyle/>
          <a:p>
            <a:r>
              <a:rPr lang="en-US" sz="2000" dirty="0" smtClean="0"/>
              <a:t>November 21. Wrote a check to </a:t>
            </a:r>
            <a:r>
              <a:rPr lang="en-US" sz="2000" dirty="0" err="1" smtClean="0"/>
              <a:t>S&amp;R</a:t>
            </a:r>
            <a:r>
              <a:rPr lang="en-US" sz="2000" dirty="0" smtClean="0"/>
              <a:t> Imports to pay on account, $2,512.00, covering Purchase Invoice No. 468. Check No. 706.</a:t>
            </a:r>
            <a:endParaRPr lang="en-US" sz="2000"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10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down)">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down)">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21-SE-MC-009-Page265_1.jpg"/>
          <p:cNvPicPr>
            <a:picLocks noChangeAspect="1"/>
          </p:cNvPicPr>
          <p:nvPr/>
        </p:nvPicPr>
        <p:blipFill>
          <a:blip r:embed="rId2" cstate="print"/>
          <a:stretch>
            <a:fillRect/>
          </a:stretch>
        </p:blipFill>
        <p:spPr>
          <a:xfrm>
            <a:off x="3429000" y="1371600"/>
            <a:ext cx="5486400" cy="2967228"/>
          </a:xfrm>
          <a:prstGeom prst="rect">
            <a:avLst/>
          </a:prstGeom>
        </p:spPr>
      </p:pic>
      <p:sp>
        <p:nvSpPr>
          <p:cNvPr id="2" name="Title 1"/>
          <p:cNvSpPr>
            <a:spLocks noGrp="1"/>
          </p:cNvSpPr>
          <p:nvPr>
            <p:ph type="title"/>
          </p:nvPr>
        </p:nvSpPr>
        <p:spPr/>
        <p:txBody>
          <a:bodyPr/>
          <a:lstStyle/>
          <a:p>
            <a:r>
              <a:rPr lang="en-US" dirty="0" smtClean="0"/>
              <a:t>Replenishing a Petty Cash Fund</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54</a:t>
            </a:fld>
            <a:endParaRPr lang="en-US" dirty="0"/>
          </a:p>
        </p:txBody>
      </p:sp>
      <p:pic>
        <p:nvPicPr>
          <p:cNvPr id="8" name="Picture 7" descr="C21-SE-MC-009-Page265_2.jpg"/>
          <p:cNvPicPr>
            <a:picLocks noChangeAspect="1"/>
          </p:cNvPicPr>
          <p:nvPr/>
        </p:nvPicPr>
        <p:blipFill>
          <a:blip r:embed="rId3" cstate="print"/>
          <a:srcRect b="11799"/>
          <a:stretch>
            <a:fillRect/>
          </a:stretch>
        </p:blipFill>
        <p:spPr>
          <a:xfrm>
            <a:off x="457200" y="4752975"/>
            <a:ext cx="7315200" cy="1590730"/>
          </a:xfrm>
          <a:prstGeom prst="rect">
            <a:avLst/>
          </a:prstGeom>
        </p:spPr>
      </p:pic>
      <p:sp>
        <p:nvSpPr>
          <p:cNvPr id="9" name="TextBox 8"/>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LO9</a:t>
            </a:r>
            <a:endParaRPr lang="en-US" dirty="0"/>
          </a:p>
        </p:txBody>
      </p:sp>
      <p:grpSp>
        <p:nvGrpSpPr>
          <p:cNvPr id="4" name="Group 10"/>
          <p:cNvGrpSpPr/>
          <p:nvPr/>
        </p:nvGrpSpPr>
        <p:grpSpPr>
          <a:xfrm>
            <a:off x="7879080" y="0"/>
            <a:ext cx="1188720" cy="381000"/>
            <a:chOff x="7879080" y="0"/>
            <a:chExt cx="1188720" cy="381000"/>
          </a:xfrm>
        </p:grpSpPr>
        <p:sp>
          <p:nvSpPr>
            <p:cNvPr id="12" name="Flowchart: Delay 11"/>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3" name="TextBox 12"/>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sp>
        <p:nvSpPr>
          <p:cNvPr id="7" name="Rectangle 6"/>
          <p:cNvSpPr/>
          <p:nvPr/>
        </p:nvSpPr>
        <p:spPr>
          <a:xfrm>
            <a:off x="457200" y="1600200"/>
            <a:ext cx="2971800" cy="2031325"/>
          </a:xfrm>
          <a:prstGeom prst="rect">
            <a:avLst/>
          </a:prstGeom>
          <a:gradFill flip="none" rotWithShape="1">
            <a:gsLst>
              <a:gs pos="0">
                <a:schemeClr val="bg1"/>
              </a:gs>
              <a:gs pos="50000">
                <a:srgbClr val="CCECFF"/>
              </a:gs>
              <a:gs pos="100000">
                <a:schemeClr val="bg1"/>
              </a:gs>
            </a:gsLst>
            <a:lin ang="10800000" scaled="1"/>
            <a:tileRect/>
          </a:gradFill>
        </p:spPr>
        <p:txBody>
          <a:bodyPr vert="horz" wrap="square" lIns="91440" tIns="45720" rIns="91440" bIns="45720" rtlCol="0" anchor="t">
            <a:spAutoFit/>
          </a:bodyPr>
          <a:lstStyle/>
          <a:p>
            <a:r>
              <a:rPr lang="en-US" dirty="0" smtClean="0"/>
              <a:t>November 22. Paid cash to replenish the petty cash fund, $214.82: advertising, $124.00; store supplies, $62.18; miscellaneous, $28.95; cash over, $0.31. Check No. 707.</a:t>
            </a:r>
            <a:endParaRPr lang="en-US" dirty="0"/>
          </a:p>
        </p:txBody>
      </p:sp>
      <p:grpSp>
        <p:nvGrpSpPr>
          <p:cNvPr id="5" name="Group 13"/>
          <p:cNvGrpSpPr/>
          <p:nvPr/>
        </p:nvGrpSpPr>
        <p:grpSpPr>
          <a:xfrm>
            <a:off x="2209800" y="4078069"/>
            <a:ext cx="990600" cy="1484531"/>
            <a:chOff x="-228600" y="2819400"/>
            <a:chExt cx="990600" cy="1484531"/>
          </a:xfrm>
          <a:noFill/>
        </p:grpSpPr>
        <p:cxnSp>
          <p:nvCxnSpPr>
            <p:cNvPr id="15" name="Straight Arrow Connector 14"/>
            <p:cNvCxnSpPr/>
            <p:nvPr/>
          </p:nvCxnSpPr>
          <p:spPr>
            <a:xfrm>
              <a:off x="266700" y="3389531"/>
              <a:ext cx="266700" cy="914400"/>
            </a:xfrm>
            <a:prstGeom prst="straightConnector1">
              <a:avLst/>
            </a:prstGeom>
            <a:grpFill/>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8600" y="2819400"/>
              <a:ext cx="990600" cy="646331"/>
            </a:xfrm>
            <a:prstGeom prst="rect">
              <a:avLst/>
            </a:prstGeom>
            <a:grpFill/>
          </p:spPr>
          <p:txBody>
            <a:bodyPr wrap="square" rtlCol="0">
              <a:spAutoFit/>
            </a:bodyPr>
            <a:lstStyle/>
            <a:p>
              <a:r>
                <a:rPr lang="en-US" dirty="0" smtClean="0">
                  <a:solidFill>
                    <a:srgbClr val="0070C0"/>
                  </a:solidFill>
                </a:rPr>
                <a:t>Check</a:t>
              </a:r>
              <a:br>
                <a:rPr lang="en-US" dirty="0" smtClean="0">
                  <a:solidFill>
                    <a:srgbClr val="0070C0"/>
                  </a:solidFill>
                </a:rPr>
              </a:br>
              <a:r>
                <a:rPr lang="en-US" dirty="0" smtClean="0">
                  <a:solidFill>
                    <a:srgbClr val="0070C0"/>
                  </a:solidFill>
                </a:rPr>
                <a:t>Number</a:t>
              </a:r>
              <a:endParaRPr lang="en-US" dirty="0">
                <a:solidFill>
                  <a:srgbClr val="0070C0"/>
                </a:solidFill>
              </a:endParaRPr>
            </a:p>
          </p:txBody>
        </p:sp>
      </p:grpSp>
      <p:grpSp>
        <p:nvGrpSpPr>
          <p:cNvPr id="10" name="Group 17"/>
          <p:cNvGrpSpPr/>
          <p:nvPr/>
        </p:nvGrpSpPr>
        <p:grpSpPr>
          <a:xfrm>
            <a:off x="212516" y="4355068"/>
            <a:ext cx="625684" cy="1207532"/>
            <a:chOff x="898316" y="3059668"/>
            <a:chExt cx="625684" cy="1207532"/>
          </a:xfrm>
          <a:noFill/>
        </p:grpSpPr>
        <p:cxnSp>
          <p:nvCxnSpPr>
            <p:cNvPr id="19" name="Straight Arrow Connector 18"/>
            <p:cNvCxnSpPr/>
            <p:nvPr/>
          </p:nvCxnSpPr>
          <p:spPr>
            <a:xfrm>
              <a:off x="1211158" y="3352800"/>
              <a:ext cx="160442" cy="914400"/>
            </a:xfrm>
            <a:prstGeom prst="straightConnector1">
              <a:avLst/>
            </a:prstGeom>
            <a:grpFill/>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98316" y="3059668"/>
              <a:ext cx="625684" cy="369332"/>
            </a:xfrm>
            <a:prstGeom prst="rect">
              <a:avLst/>
            </a:prstGeom>
            <a:grp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11" name="Group 21"/>
          <p:cNvGrpSpPr/>
          <p:nvPr/>
        </p:nvGrpSpPr>
        <p:grpSpPr>
          <a:xfrm>
            <a:off x="5029200" y="3962400"/>
            <a:ext cx="2590800" cy="2133600"/>
            <a:chOff x="-990600" y="2426732"/>
            <a:chExt cx="2590800" cy="2133600"/>
          </a:xfrm>
        </p:grpSpPr>
        <p:cxnSp>
          <p:nvCxnSpPr>
            <p:cNvPr id="23" name="Straight Arrow Connector 22"/>
            <p:cNvCxnSpPr/>
            <p:nvPr/>
          </p:nvCxnSpPr>
          <p:spPr>
            <a:xfrm flipH="1">
              <a:off x="-990600" y="2426732"/>
              <a:ext cx="2057400" cy="2133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09600" y="2579132"/>
              <a:ext cx="2209800" cy="646331"/>
            </a:xfrm>
            <a:prstGeom prst="rect">
              <a:avLst/>
            </a:prstGeom>
            <a:noFill/>
          </p:spPr>
          <p:txBody>
            <a:bodyPr wrap="square" rtlCol="0">
              <a:spAutoFit/>
            </a:bodyPr>
            <a:lstStyle/>
            <a:p>
              <a:r>
                <a:rPr lang="en-US" dirty="0" smtClean="0">
                  <a:solidFill>
                    <a:srgbClr val="0070C0"/>
                  </a:solidFill>
                </a:rPr>
                <a:t>Cash Over is </a:t>
              </a:r>
              <a:br>
                <a:rPr lang="en-US" dirty="0" smtClean="0">
                  <a:solidFill>
                    <a:srgbClr val="0070C0"/>
                  </a:solidFill>
                </a:rPr>
              </a:br>
              <a:r>
                <a:rPr lang="en-US" dirty="0" smtClean="0">
                  <a:solidFill>
                    <a:srgbClr val="0070C0"/>
                  </a:solidFill>
                </a:rPr>
                <a:t>a Credit</a:t>
              </a:r>
              <a:endParaRPr lang="en-US" dirty="0">
                <a:solidFill>
                  <a:srgbClr val="0070C0"/>
                </a:solidFill>
              </a:endParaRPr>
            </a:p>
          </p:txBody>
        </p:sp>
      </p:grpSp>
      <p:grpSp>
        <p:nvGrpSpPr>
          <p:cNvPr id="14" name="Group 25"/>
          <p:cNvGrpSpPr/>
          <p:nvPr/>
        </p:nvGrpSpPr>
        <p:grpSpPr>
          <a:xfrm>
            <a:off x="3984810" y="3124200"/>
            <a:ext cx="2187390" cy="2438400"/>
            <a:chOff x="-587190" y="1600200"/>
            <a:chExt cx="2187390" cy="2438400"/>
          </a:xfrm>
        </p:grpSpPr>
        <p:cxnSp>
          <p:nvCxnSpPr>
            <p:cNvPr id="27" name="Straight Arrow Connector 26"/>
            <p:cNvCxnSpPr/>
            <p:nvPr/>
          </p:nvCxnSpPr>
          <p:spPr>
            <a:xfrm flipH="1">
              <a:off x="-304800" y="1600200"/>
              <a:ext cx="1905000" cy="2438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87190" y="2819400"/>
              <a:ext cx="1524000" cy="369332"/>
            </a:xfrm>
            <a:prstGeom prst="rect">
              <a:avLst/>
            </a:prstGeom>
            <a:noFill/>
          </p:spPr>
          <p:txBody>
            <a:bodyPr wrap="square" rtlCol="0">
              <a:spAutoFit/>
            </a:bodyPr>
            <a:lstStyle/>
            <a:p>
              <a:r>
                <a:rPr lang="en-US" dirty="0" smtClean="0">
                  <a:solidFill>
                    <a:srgbClr val="0070C0"/>
                  </a:solidFill>
                </a:rPr>
                <a:t>Amounts</a:t>
              </a:r>
              <a:endParaRPr lang="en-US" dirty="0">
                <a:solidFill>
                  <a:srgbClr val="0070C0"/>
                </a:solidFill>
              </a:endParaRPr>
            </a:p>
          </p:txBody>
        </p:sp>
      </p:grpSp>
      <p:grpSp>
        <p:nvGrpSpPr>
          <p:cNvPr id="16" name="Group 29"/>
          <p:cNvGrpSpPr/>
          <p:nvPr/>
        </p:nvGrpSpPr>
        <p:grpSpPr>
          <a:xfrm>
            <a:off x="1066800" y="4078069"/>
            <a:ext cx="1066800" cy="1484531"/>
            <a:chOff x="152400" y="2249269"/>
            <a:chExt cx="1066800" cy="1484531"/>
          </a:xfrm>
          <a:noFill/>
        </p:grpSpPr>
        <p:cxnSp>
          <p:nvCxnSpPr>
            <p:cNvPr id="31" name="Straight Arrow Connector 30"/>
            <p:cNvCxnSpPr/>
            <p:nvPr/>
          </p:nvCxnSpPr>
          <p:spPr>
            <a:xfrm>
              <a:off x="381000" y="2819400"/>
              <a:ext cx="76200" cy="914400"/>
            </a:xfrm>
            <a:prstGeom prst="straightConnector1">
              <a:avLst/>
            </a:prstGeom>
            <a:grpFill/>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52400" y="2249269"/>
              <a:ext cx="1066800" cy="646331"/>
            </a:xfrm>
            <a:prstGeom prst="rect">
              <a:avLst/>
            </a:prstGeom>
            <a:grpFill/>
          </p:spPr>
          <p:txBody>
            <a:bodyPr wrap="square" rtlCol="0">
              <a:spAutoFit/>
            </a:bodyPr>
            <a:lstStyle/>
            <a:p>
              <a:r>
                <a:rPr lang="en-US" dirty="0" smtClean="0">
                  <a:solidFill>
                    <a:srgbClr val="0070C0"/>
                  </a:solidFill>
                </a:rPr>
                <a:t>Account </a:t>
              </a:r>
              <a:br>
                <a:rPr lang="en-US" dirty="0" smtClean="0">
                  <a:solidFill>
                    <a:srgbClr val="0070C0"/>
                  </a:solidFill>
                </a:rPr>
              </a:br>
              <a:r>
                <a:rPr lang="en-US" dirty="0" smtClean="0">
                  <a:solidFill>
                    <a:srgbClr val="0070C0"/>
                  </a:solidFill>
                </a:rPr>
                <a:t>Title</a:t>
              </a:r>
              <a:endParaRPr lang="en-US" dirty="0">
                <a:solidFill>
                  <a:srgbClr val="0070C0"/>
                </a:solidFill>
              </a:endParaRPr>
            </a:p>
          </p:txBody>
        </p:sp>
      </p:grpSp>
      <p:grpSp>
        <p:nvGrpSpPr>
          <p:cNvPr id="18" name="Group 41"/>
          <p:cNvGrpSpPr/>
          <p:nvPr/>
        </p:nvGrpSpPr>
        <p:grpSpPr>
          <a:xfrm>
            <a:off x="7391400" y="4114800"/>
            <a:ext cx="1524000" cy="1572399"/>
            <a:chOff x="0" y="2350532"/>
            <a:chExt cx="1524000" cy="1572399"/>
          </a:xfrm>
        </p:grpSpPr>
        <p:cxnSp>
          <p:nvCxnSpPr>
            <p:cNvPr id="43" name="Straight Arrow Connector 42"/>
            <p:cNvCxnSpPr/>
            <p:nvPr/>
          </p:nvCxnSpPr>
          <p:spPr>
            <a:xfrm flipH="1">
              <a:off x="0" y="2350532"/>
              <a:ext cx="1066800" cy="14478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1000" y="3276600"/>
              <a:ext cx="1143000" cy="646331"/>
            </a:xfrm>
            <a:prstGeom prst="rect">
              <a:avLst/>
            </a:prstGeom>
            <a:noFill/>
          </p:spPr>
          <p:txBody>
            <a:bodyPr wrap="square" rtlCol="0">
              <a:spAutoFit/>
            </a:bodyPr>
            <a:lstStyle/>
            <a:p>
              <a:r>
                <a:rPr lang="en-US" dirty="0" smtClean="0">
                  <a:solidFill>
                    <a:srgbClr val="0070C0"/>
                  </a:solidFill>
                </a:rPr>
                <a:t>Total Cash</a:t>
              </a:r>
              <a:br>
                <a:rPr lang="en-US" dirty="0" smtClean="0">
                  <a:solidFill>
                    <a:srgbClr val="0070C0"/>
                  </a:solidFill>
                </a:rPr>
              </a:br>
              <a:r>
                <a:rPr lang="en-US" dirty="0" smtClean="0">
                  <a:solidFill>
                    <a:srgbClr val="0070C0"/>
                  </a:solidFill>
                </a:rPr>
                <a:t>Payment</a:t>
              </a:r>
              <a:endParaRPr lang="en-US" dirty="0">
                <a:solidFill>
                  <a:srgbClr val="0070C0"/>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9-4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1.	</a:t>
            </a:r>
            <a:r>
              <a:rPr lang="en-US" dirty="0" smtClean="0"/>
              <a:t>What </a:t>
            </a:r>
            <a:r>
              <a:rPr lang="en-US" dirty="0"/>
              <a:t>is the net price of an item with a $1,200.00 list price having a 60% </a:t>
            </a:r>
            <a:r>
              <a:rPr lang="en-US" dirty="0" smtClean="0"/>
              <a:t>trade discount?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55</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1"/>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x-none" sz="3200" smtClean="0"/>
              <a:t>$480.00</a:t>
            </a:r>
            <a:endParaRPr lang="en-US" sz="3200" dirty="0" smtClean="0"/>
          </a:p>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9-4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2.	</a:t>
            </a:r>
            <a:r>
              <a:rPr lang="en-US" dirty="0" smtClean="0"/>
              <a:t>Why </a:t>
            </a:r>
            <a:r>
              <a:rPr lang="en-US" dirty="0"/>
              <a:t>would a vendor offer a cash discount to a customer</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56</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1"/>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To encourage early payment</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9-4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3.	</a:t>
            </a:r>
            <a:r>
              <a:rPr lang="en-US" dirty="0" smtClean="0"/>
              <a:t>What </a:t>
            </a:r>
            <a:r>
              <a:rPr lang="en-US" dirty="0"/>
              <a:t>is recorded in the general amount columns of the cash payments journal</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57</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1"/>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Cash payment transactions that do not occur often</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9-4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4.	</a:t>
            </a:r>
            <a:r>
              <a:rPr lang="en-US" dirty="0" smtClean="0"/>
              <a:t>What </a:t>
            </a:r>
            <a:r>
              <a:rPr lang="en-US" dirty="0"/>
              <a:t>is meant by terms of sale 2/10, n/30</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58</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2514600"/>
            <a:ext cx="7315200" cy="36576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Two ten means 2% of the invoice amount may be deducted if the invoice is paid within 10 days of the invoice date. Net thirty means that the total invoice amount must be paid within 30 days.</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9-4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5.	</a:t>
            </a:r>
            <a:r>
              <a:rPr lang="en-US" dirty="0" smtClean="0"/>
              <a:t>When </a:t>
            </a:r>
            <a:r>
              <a:rPr lang="en-US" dirty="0"/>
              <a:t>journalizing a cash payment to replenish petty cash, what is entered </a:t>
            </a:r>
            <a:r>
              <a:rPr lang="en-US" dirty="0" smtClean="0"/>
              <a:t>in the </a:t>
            </a:r>
            <a:r>
              <a:rPr lang="en-US" dirty="0"/>
              <a:t>Account Title column of the cash payments journal</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59</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886200"/>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The titles of the accounts for which the petty cash funds were used</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Subsidiary Ledgers and Controlling Accounts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business from which merchandise, supplies, or other assets are purchased is called a </a:t>
            </a:r>
            <a:r>
              <a:rPr lang="en-US" b="1" dirty="0" smtClean="0">
                <a:solidFill>
                  <a:srgbClr val="0070C0"/>
                </a:solidFill>
              </a:rPr>
              <a:t>vendor</a:t>
            </a:r>
            <a:r>
              <a:rPr lang="en-US" dirty="0" smtClean="0"/>
              <a:t>. </a:t>
            </a:r>
          </a:p>
          <a:p>
            <a:r>
              <a:rPr lang="en-US" dirty="0" smtClean="0"/>
              <a:t>A </a:t>
            </a:r>
            <a:r>
              <a:rPr lang="en-US" dirty="0"/>
              <a:t>ledger that is </a:t>
            </a:r>
            <a:r>
              <a:rPr lang="en-US" dirty="0" smtClean="0"/>
              <a:t>summarized in a single general ledger account is called a </a:t>
            </a:r>
            <a:r>
              <a:rPr lang="en-US" b="1" dirty="0" smtClean="0">
                <a:solidFill>
                  <a:srgbClr val="0070C0"/>
                </a:solidFill>
              </a:rPr>
              <a:t>subsidiary ledger</a:t>
            </a:r>
            <a:r>
              <a:rPr lang="en-US" dirty="0" smtClean="0"/>
              <a:t>. </a:t>
            </a:r>
          </a:p>
          <a:p>
            <a:r>
              <a:rPr lang="en-US" dirty="0" smtClean="0"/>
              <a:t>Accountants often refer to a subsidiary ledger as a </a:t>
            </a:r>
            <a:r>
              <a:rPr lang="en-US" i="1" dirty="0" err="1">
                <a:solidFill>
                  <a:srgbClr val="0070C0"/>
                </a:solidFill>
              </a:rPr>
              <a:t>subledger</a:t>
            </a:r>
            <a:r>
              <a:rPr lang="en-US" dirty="0" smtClean="0"/>
              <a:t>. </a:t>
            </a:r>
          </a:p>
          <a:p>
            <a:r>
              <a:rPr lang="en-US" dirty="0" smtClean="0"/>
              <a:t>The subsidiary ledger containing vendor accounts is called an </a:t>
            </a:r>
            <a:r>
              <a:rPr lang="en-US" b="1" dirty="0">
                <a:solidFill>
                  <a:srgbClr val="0070C0"/>
                </a:solidFill>
              </a:rPr>
              <a:t>accounts payable ledger</a:t>
            </a:r>
            <a:r>
              <a:rPr lang="en-US" dirty="0" smtClean="0"/>
              <a:t>. </a:t>
            </a:r>
          </a:p>
          <a:p>
            <a:r>
              <a:rPr lang="en-US" dirty="0" smtClean="0"/>
              <a:t>An account in a general ledger that summarizes all accounts in a subsidiary ledger is called a </a:t>
            </a:r>
            <a:r>
              <a:rPr lang="en-US" b="1" dirty="0">
                <a:solidFill>
                  <a:srgbClr val="0070C0"/>
                </a:solidFill>
              </a:rPr>
              <a:t>controlling account</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6</a:t>
            </a:fld>
            <a:endParaRPr lang="en-US" dirty="0"/>
          </a:p>
        </p:txBody>
      </p:sp>
      <p:sp>
        <p:nvSpPr>
          <p:cNvPr id="5" name="TextBox 4"/>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LO3</a:t>
            </a:r>
            <a:endParaRPr lang="en-US" dirty="0"/>
          </a:p>
        </p:txBody>
      </p:sp>
      <p:grpSp>
        <p:nvGrpSpPr>
          <p:cNvPr id="6" name="Group 5"/>
          <p:cNvGrpSpPr/>
          <p:nvPr/>
        </p:nvGrpSpPr>
        <p:grpSpPr>
          <a:xfrm>
            <a:off x="7879080" y="0"/>
            <a:ext cx="1188720" cy="381000"/>
            <a:chOff x="7879080" y="0"/>
            <a:chExt cx="1188720" cy="381000"/>
          </a:xfrm>
        </p:grpSpPr>
        <p:sp>
          <p:nvSpPr>
            <p:cNvPr id="7" name="Flowchart: Delay 6"/>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TextBox 7"/>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9-4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6.	</a:t>
            </a:r>
            <a:r>
              <a:rPr lang="en-US" dirty="0" smtClean="0"/>
              <a:t>How </a:t>
            </a:r>
            <a:r>
              <a:rPr lang="en-US" dirty="0"/>
              <a:t>is cash short recorded in the account, Cash Short and Over</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60</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1"/>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As a debit</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9-4</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 Together 9-4</a:t>
            </a:r>
            <a:br>
              <a:rPr lang="en-US" dirty="0" smtClean="0"/>
            </a:br>
            <a:r>
              <a:rPr lang="en-US" dirty="0" smtClean="0"/>
              <a:t>On You Own 9-4</a:t>
            </a:r>
            <a:endParaRPr lang="en-US" dirty="0"/>
          </a:p>
        </p:txBody>
      </p:sp>
      <p:sp>
        <p:nvSpPr>
          <p:cNvPr id="3" name="Content Placeholder 2"/>
          <p:cNvSpPr>
            <a:spLocks noGrp="1"/>
          </p:cNvSpPr>
          <p:nvPr>
            <p:ph sz="half" idx="1"/>
          </p:nvPr>
        </p:nvSpPr>
        <p:spPr/>
        <p:txBody>
          <a:bodyPr/>
          <a:lstStyle/>
          <a:p>
            <a:r>
              <a:rPr lang="en-US" dirty="0" smtClean="0"/>
              <a:t>Work Together</a:t>
            </a:r>
          </a:p>
          <a:p>
            <a:pPr lvl="1"/>
            <a:r>
              <a:rPr lang="en-US" dirty="0" smtClean="0"/>
              <a:t>9-2 thru 9-5 work (Excel)</a:t>
            </a:r>
          </a:p>
          <a:p>
            <a:pPr lvl="1"/>
            <a:r>
              <a:rPr lang="en-US" dirty="0" smtClean="0"/>
              <a:t>Modeled</a:t>
            </a:r>
          </a:p>
          <a:p>
            <a:pPr lvl="1"/>
            <a:endParaRPr lang="en-US" dirty="0" smtClean="0"/>
          </a:p>
          <a:p>
            <a:pPr lvl="1"/>
            <a:r>
              <a:rPr lang="en-US" dirty="0" smtClean="0"/>
              <a:t>Page 266</a:t>
            </a:r>
          </a:p>
          <a:p>
            <a:pPr lvl="1"/>
            <a:r>
              <a:rPr lang="en-US" dirty="0" smtClean="0"/>
              <a:t>Use</a:t>
            </a:r>
          </a:p>
          <a:p>
            <a:pPr lvl="2"/>
            <a:r>
              <a:rPr lang="en-US" dirty="0" smtClean="0"/>
              <a:t>9-4 Pet </a:t>
            </a:r>
            <a:r>
              <a:rPr lang="en-US" dirty="0" err="1" smtClean="0"/>
              <a:t>Csh</a:t>
            </a:r>
            <a:r>
              <a:rPr lang="en-US" dirty="0" smtClean="0"/>
              <a:t> Rpt (tab)</a:t>
            </a:r>
          </a:p>
          <a:p>
            <a:pPr lvl="2"/>
            <a:r>
              <a:rPr lang="en-US" dirty="0" smtClean="0"/>
              <a:t>9-4 </a:t>
            </a:r>
            <a:r>
              <a:rPr lang="en-US" dirty="0" err="1" smtClean="0"/>
              <a:t>Csh</a:t>
            </a:r>
            <a:r>
              <a:rPr lang="en-US" dirty="0" smtClean="0"/>
              <a:t> Pmt </a:t>
            </a:r>
            <a:r>
              <a:rPr lang="en-US" dirty="0" err="1" smtClean="0"/>
              <a:t>Jrnl</a:t>
            </a:r>
            <a:r>
              <a:rPr lang="en-US" dirty="0" smtClean="0"/>
              <a:t> (tab)</a:t>
            </a:r>
          </a:p>
          <a:p>
            <a:pPr lvl="1"/>
            <a:endParaRPr lang="en-US" dirty="0"/>
          </a:p>
        </p:txBody>
      </p:sp>
      <p:sp>
        <p:nvSpPr>
          <p:cNvPr id="4" name="Content Placeholder 3"/>
          <p:cNvSpPr>
            <a:spLocks noGrp="1"/>
          </p:cNvSpPr>
          <p:nvPr>
            <p:ph sz="half" idx="2"/>
          </p:nvPr>
        </p:nvSpPr>
        <p:spPr/>
        <p:txBody>
          <a:bodyPr/>
          <a:lstStyle/>
          <a:p>
            <a:r>
              <a:rPr lang="en-US" dirty="0" smtClean="0"/>
              <a:t>On Your Own</a:t>
            </a:r>
          </a:p>
          <a:p>
            <a:pPr lvl="1"/>
            <a:r>
              <a:rPr lang="en-US" dirty="0" smtClean="0"/>
              <a:t>9-2 thru 9-5 own (Excel)</a:t>
            </a:r>
          </a:p>
          <a:p>
            <a:pPr lvl="1"/>
            <a:r>
              <a:rPr lang="en-US" dirty="0" smtClean="0"/>
              <a:t>Complete</a:t>
            </a:r>
          </a:p>
          <a:p>
            <a:pPr lvl="1"/>
            <a:endParaRPr lang="en-US" dirty="0" smtClean="0"/>
          </a:p>
          <a:p>
            <a:pPr lvl="1"/>
            <a:r>
              <a:rPr lang="en-US" dirty="0" smtClean="0"/>
              <a:t>Page 266</a:t>
            </a:r>
          </a:p>
          <a:p>
            <a:pPr lvl="1"/>
            <a:r>
              <a:rPr lang="en-US" dirty="0" smtClean="0"/>
              <a:t>Use</a:t>
            </a:r>
          </a:p>
          <a:p>
            <a:pPr lvl="2"/>
            <a:r>
              <a:rPr lang="en-US" dirty="0" smtClean="0"/>
              <a:t>9-4 Pet </a:t>
            </a:r>
            <a:r>
              <a:rPr lang="en-US" dirty="0" err="1" smtClean="0"/>
              <a:t>Csh</a:t>
            </a:r>
            <a:r>
              <a:rPr lang="en-US" dirty="0" smtClean="0"/>
              <a:t> Rpt (tab)</a:t>
            </a:r>
          </a:p>
          <a:p>
            <a:pPr lvl="2"/>
            <a:r>
              <a:rPr lang="en-US" dirty="0" smtClean="0"/>
              <a:t>9-4 </a:t>
            </a:r>
            <a:r>
              <a:rPr lang="en-US" dirty="0" err="1" smtClean="0"/>
              <a:t>Csh</a:t>
            </a:r>
            <a:r>
              <a:rPr lang="en-US" dirty="0" smtClean="0"/>
              <a:t> Pmt </a:t>
            </a:r>
            <a:r>
              <a:rPr lang="en-US" dirty="0" err="1" smtClean="0"/>
              <a:t>Jrnl</a:t>
            </a:r>
            <a:r>
              <a:rPr lang="en-US" dirty="0" smtClean="0"/>
              <a:t> (tab)</a:t>
            </a:r>
          </a:p>
          <a:p>
            <a:pPr lvl="1"/>
            <a:endParaRPr lang="en-US" dirty="0"/>
          </a:p>
        </p:txBody>
      </p:sp>
      <p:sp>
        <p:nvSpPr>
          <p:cNvPr id="5" name="Slide Number Placeholder 4"/>
          <p:cNvSpPr>
            <a:spLocks noGrp="1"/>
          </p:cNvSpPr>
          <p:nvPr>
            <p:ph type="sldNum" sz="quarter" idx="12"/>
          </p:nvPr>
        </p:nvSpPr>
        <p:spPr/>
        <p:txBody>
          <a:bodyPr/>
          <a:lstStyle/>
          <a:p>
            <a:r>
              <a:rPr lang="en-US" smtClean="0"/>
              <a:t>SLIDE </a:t>
            </a:r>
            <a:fld id="{FCD2455E-EC1D-45EA-B6B2-90AB88848CFD}" type="slidenum">
              <a:rPr lang="en-US" smtClean="0"/>
              <a:pPr/>
              <a:t>61</a:t>
            </a:fld>
            <a:endParaRPr lang="en-US" dirty="0"/>
          </a:p>
        </p:txBody>
      </p:sp>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00200"/>
            <a:ext cx="914400" cy="525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Learning Objectives</a:t>
            </a:r>
            <a:endParaRPr lang="en-US" sz="2800" dirty="0"/>
          </a:p>
        </p:txBody>
      </p:sp>
      <p:sp>
        <p:nvSpPr>
          <p:cNvPr id="7" name="Wave 6"/>
          <p:cNvSpPr/>
          <p:nvPr/>
        </p:nvSpPr>
        <p:spPr>
          <a:xfrm>
            <a:off x="0" y="6400800"/>
            <a:ext cx="9144000" cy="457200"/>
          </a:xfrm>
          <a:prstGeom prst="wave">
            <a:avLst/>
          </a:prstGeom>
          <a:solidFill>
            <a:srgbClr val="0066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0" y="6583680"/>
            <a:ext cx="9144000"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006600"/>
                </a:solidFill>
              </a:rPr>
              <a:t>© 2014 Cengage Learning. All Rights Reserved.</a:t>
            </a:r>
            <a:endParaRPr lang="en-US" sz="1000" dirty="0">
              <a:solidFill>
                <a:srgbClr val="006600"/>
              </a:solidFill>
            </a:endParaRPr>
          </a:p>
        </p:txBody>
      </p:sp>
      <p:sp>
        <p:nvSpPr>
          <p:cNvPr id="9" name="TextBox 8"/>
          <p:cNvSpPr txBox="1"/>
          <p:nvPr/>
        </p:nvSpPr>
        <p:spPr>
          <a:xfrm>
            <a:off x="1828801" y="2514600"/>
            <a:ext cx="6400800" cy="1877437"/>
          </a:xfrm>
          <a:prstGeom prst="rect">
            <a:avLst/>
          </a:prstGeom>
          <a:noFill/>
        </p:spPr>
        <p:txBody>
          <a:bodyPr wrap="square" rtlCol="0">
            <a:spAutoFit/>
          </a:bodyPr>
          <a:lstStyle/>
          <a:p>
            <a:pPr marL="800100" indent="-800100">
              <a:spcAft>
                <a:spcPts val="1200"/>
              </a:spcAft>
            </a:pPr>
            <a:r>
              <a:rPr lang="en-US" sz="2400" b="1" dirty="0" smtClean="0"/>
              <a:t>LO</a:t>
            </a:r>
            <a:r>
              <a:rPr lang="en-US" sz="2400" b="1" dirty="0" smtClean="0">
                <a:solidFill>
                  <a:srgbClr val="FF0000"/>
                </a:solidFill>
              </a:rPr>
              <a:t>10</a:t>
            </a:r>
            <a:r>
              <a:rPr lang="en-US" sz="2400" b="1" dirty="0" smtClean="0"/>
              <a:t> 	</a:t>
            </a:r>
            <a:r>
              <a:rPr lang="en-US" sz="2400" dirty="0" smtClean="0"/>
              <a:t>Post cash payments to an accounts payable ledger and a general ledger.</a:t>
            </a:r>
          </a:p>
          <a:p>
            <a:pPr marL="685800" indent="-685800">
              <a:spcAft>
                <a:spcPts val="1200"/>
              </a:spcAft>
            </a:pPr>
            <a:endParaRPr lang="en-US" sz="2400" b="1" dirty="0" smtClean="0"/>
          </a:p>
          <a:p>
            <a:pPr marL="685800" indent="-685800">
              <a:spcAft>
                <a:spcPts val="1200"/>
              </a:spcAft>
            </a:pPr>
            <a:endParaRPr lang="en-US" sz="2400" b="1" dirty="0" smtClean="0"/>
          </a:p>
        </p:txBody>
      </p:sp>
      <p:pic>
        <p:nvPicPr>
          <p:cNvPr id="10242" name="Picture 2"/>
          <p:cNvPicPr>
            <a:picLocks noChangeAspect="1" noChangeArrowheads="1"/>
          </p:cNvPicPr>
          <p:nvPr/>
        </p:nvPicPr>
        <p:blipFill>
          <a:blip r:embed="rId2" cstate="print"/>
          <a:srcRect/>
          <a:stretch>
            <a:fillRect/>
          </a:stretch>
        </p:blipFill>
        <p:spPr bwMode="auto">
          <a:xfrm>
            <a:off x="0" y="1"/>
            <a:ext cx="9144000" cy="2192389"/>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mtClean="0"/>
              <a:t>Posting from a Cash Payments Journal to an Accounts Payable Ledger</a:t>
            </a:r>
            <a:endParaRPr lang="en-US" dirty="0"/>
          </a:p>
        </p:txBody>
      </p:sp>
      <p:sp>
        <p:nvSpPr>
          <p:cNvPr id="13" name="Content Placeholder 12"/>
          <p:cNvSpPr>
            <a:spLocks noGrp="1"/>
          </p:cNvSpPr>
          <p:nvPr>
            <p:ph idx="1"/>
          </p:nvPr>
        </p:nvSpPr>
        <p:spPr/>
        <p:txBody>
          <a:bodyPr/>
          <a:lstStyle/>
          <a:p>
            <a:r>
              <a:rPr lang="en-US" dirty="0" smtClean="0"/>
              <a:t>A </a:t>
            </a:r>
            <a:r>
              <a:rPr lang="en-US" b="1" dirty="0" smtClean="0">
                <a:solidFill>
                  <a:srgbClr val="0070C0"/>
                </a:solidFill>
              </a:rPr>
              <a:t>credit limit </a:t>
            </a:r>
            <a:r>
              <a:rPr lang="en-US" dirty="0" smtClean="0"/>
              <a:t>is the maximum outstanding balance allowed to a customer by a vendor.</a:t>
            </a:r>
            <a:endParaRPr lang="en-US" dirty="0"/>
          </a:p>
        </p:txBody>
      </p:sp>
      <p:sp>
        <p:nvSpPr>
          <p:cNvPr id="2" name="Slide Number Placeholder 1"/>
          <p:cNvSpPr>
            <a:spLocks noGrp="1"/>
          </p:cNvSpPr>
          <p:nvPr>
            <p:ph type="sldNum" sz="quarter" idx="12"/>
          </p:nvPr>
        </p:nvSpPr>
        <p:spPr/>
        <p:txBody>
          <a:bodyPr/>
          <a:lstStyle/>
          <a:p>
            <a:r>
              <a:rPr lang="en-US" smtClean="0"/>
              <a:t>SLIDE </a:t>
            </a:r>
            <a:fld id="{FCD2455E-EC1D-45EA-B6B2-90AB88848CFD}" type="slidenum">
              <a:rPr lang="en-US" smtClean="0"/>
              <a:pPr/>
              <a:t>63</a:t>
            </a:fld>
            <a:endParaRPr lang="en-US" dirty="0"/>
          </a:p>
        </p:txBody>
      </p:sp>
      <p:sp>
        <p:nvSpPr>
          <p:cNvPr id="9" name="TextBox 8"/>
          <p:cNvSpPr txBox="1"/>
          <p:nvPr/>
        </p:nvSpPr>
        <p:spPr>
          <a:xfrm>
            <a:off x="8229600" y="1115568"/>
            <a:ext cx="706698"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LO10</a:t>
            </a:r>
            <a:endParaRPr lang="en-US" dirty="0"/>
          </a:p>
        </p:txBody>
      </p:sp>
      <p:grpSp>
        <p:nvGrpSpPr>
          <p:cNvPr id="4" name="Group 9"/>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9-5</a:t>
              </a:r>
              <a:endParaRPr lang="en-US" sz="1200" dirty="0">
                <a:solidFill>
                  <a:schemeClr val="bg1"/>
                </a:solidFill>
              </a:endParaRPr>
            </a:p>
          </p:txBody>
        </p:sp>
      </p:gr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21-SE-MC-009-Page267_1.jpg"/>
          <p:cNvPicPr>
            <a:picLocks noChangeAspect="1"/>
          </p:cNvPicPr>
          <p:nvPr/>
        </p:nvPicPr>
        <p:blipFill>
          <a:blip r:embed="rId2" cstate="print"/>
          <a:stretch>
            <a:fillRect/>
          </a:stretch>
        </p:blipFill>
        <p:spPr>
          <a:xfrm>
            <a:off x="485775" y="2057400"/>
            <a:ext cx="8172450" cy="1420520"/>
          </a:xfrm>
          <a:prstGeom prst="rect">
            <a:avLst/>
          </a:prstGeom>
        </p:spPr>
      </p:pic>
      <p:sp>
        <p:nvSpPr>
          <p:cNvPr id="3" name="Title 2"/>
          <p:cNvSpPr>
            <a:spLocks noGrp="1"/>
          </p:cNvSpPr>
          <p:nvPr>
            <p:ph type="title"/>
          </p:nvPr>
        </p:nvSpPr>
        <p:spPr/>
        <p:txBody>
          <a:bodyPr>
            <a:normAutofit fontScale="90000"/>
          </a:bodyPr>
          <a:lstStyle/>
          <a:p>
            <a:r>
              <a:rPr lang="en-US" dirty="0" smtClean="0"/>
              <a:t>Posting from a Cash Payments Journal to an Accounts Payable Ledger</a:t>
            </a:r>
            <a:endParaRPr lang="en-US" dirty="0"/>
          </a:p>
        </p:txBody>
      </p:sp>
      <p:sp>
        <p:nvSpPr>
          <p:cNvPr id="2" name="Slide Number Placeholder 1"/>
          <p:cNvSpPr>
            <a:spLocks noGrp="1"/>
          </p:cNvSpPr>
          <p:nvPr>
            <p:ph type="sldNum" sz="quarter" idx="12"/>
          </p:nvPr>
        </p:nvSpPr>
        <p:spPr/>
        <p:txBody>
          <a:bodyPr/>
          <a:lstStyle/>
          <a:p>
            <a:r>
              <a:rPr lang="en-US" smtClean="0"/>
              <a:t>SLIDE </a:t>
            </a:r>
            <a:fld id="{FCD2455E-EC1D-45EA-B6B2-90AB88848CFD}" type="slidenum">
              <a:rPr lang="en-US" smtClean="0"/>
              <a:pPr/>
              <a:t>64</a:t>
            </a:fld>
            <a:endParaRPr lang="en-US" dirty="0"/>
          </a:p>
        </p:txBody>
      </p:sp>
      <p:pic>
        <p:nvPicPr>
          <p:cNvPr id="8" name="Picture 7" descr="C21-SE-MC-009-Page267_2.jpg"/>
          <p:cNvPicPr>
            <a:picLocks noChangeAspect="1"/>
          </p:cNvPicPr>
          <p:nvPr/>
        </p:nvPicPr>
        <p:blipFill>
          <a:blip r:embed="rId3" cstate="print"/>
          <a:stretch>
            <a:fillRect/>
          </a:stretch>
        </p:blipFill>
        <p:spPr>
          <a:xfrm>
            <a:off x="533400" y="4343400"/>
            <a:ext cx="5664251" cy="1551280"/>
          </a:xfrm>
          <a:prstGeom prst="rect">
            <a:avLst/>
          </a:prstGeom>
        </p:spPr>
      </p:pic>
      <p:sp>
        <p:nvSpPr>
          <p:cNvPr id="9" name="TextBox 8"/>
          <p:cNvSpPr txBox="1"/>
          <p:nvPr/>
        </p:nvSpPr>
        <p:spPr>
          <a:xfrm>
            <a:off x="8229600" y="1115568"/>
            <a:ext cx="706698"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LO10</a:t>
            </a:r>
            <a:endParaRPr lang="en-US" dirty="0"/>
          </a:p>
        </p:txBody>
      </p:sp>
      <p:grpSp>
        <p:nvGrpSpPr>
          <p:cNvPr id="4" name="Group 9"/>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9-5</a:t>
              </a:r>
              <a:endParaRPr lang="en-US" sz="1200" dirty="0">
                <a:solidFill>
                  <a:schemeClr val="bg1"/>
                </a:solidFill>
              </a:endParaRPr>
            </a:p>
          </p:txBody>
        </p:sp>
      </p:grpSp>
      <p:grpSp>
        <p:nvGrpSpPr>
          <p:cNvPr id="5" name="Group 12"/>
          <p:cNvGrpSpPr/>
          <p:nvPr/>
        </p:nvGrpSpPr>
        <p:grpSpPr>
          <a:xfrm>
            <a:off x="3733800" y="3276600"/>
            <a:ext cx="2819400" cy="2286000"/>
            <a:chOff x="1295400" y="2549962"/>
            <a:chExt cx="2819400" cy="2286000"/>
          </a:xfrm>
        </p:grpSpPr>
        <p:cxnSp>
          <p:nvCxnSpPr>
            <p:cNvPr id="14" name="Straight Arrow Connector 13"/>
            <p:cNvCxnSpPr/>
            <p:nvPr/>
          </p:nvCxnSpPr>
          <p:spPr>
            <a:xfrm flipV="1">
              <a:off x="1295400" y="2549962"/>
              <a:ext cx="2133600" cy="228600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7"/>
            <p:cNvSpPr>
              <a:spLocks noChangeArrowheads="1"/>
            </p:cNvSpPr>
            <p:nvPr/>
          </p:nvSpPr>
          <p:spPr bwMode="auto">
            <a:xfrm>
              <a:off x="28194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16" name="TextBox 15"/>
            <p:cNvSpPr txBox="1"/>
            <p:nvPr/>
          </p:nvSpPr>
          <p:spPr>
            <a:xfrm>
              <a:off x="3200400" y="2819400"/>
              <a:ext cx="914400" cy="369332"/>
            </a:xfrm>
            <a:prstGeom prst="rect">
              <a:avLst/>
            </a:prstGeom>
            <a:noFill/>
          </p:spPr>
          <p:txBody>
            <a:bodyPr wrap="square" rtlCol="0">
              <a:spAutoFit/>
            </a:bodyPr>
            <a:lstStyle/>
            <a:p>
              <a:r>
                <a:rPr lang="en-US" dirty="0" smtClean="0">
                  <a:solidFill>
                    <a:srgbClr val="0070C0"/>
                  </a:solidFill>
                </a:rPr>
                <a:t>Debit</a:t>
              </a:r>
              <a:endParaRPr lang="en-US" dirty="0">
                <a:solidFill>
                  <a:srgbClr val="0070C0"/>
                </a:solidFill>
              </a:endParaRPr>
            </a:p>
          </p:txBody>
        </p:sp>
      </p:grpSp>
      <p:grpSp>
        <p:nvGrpSpPr>
          <p:cNvPr id="6" name="Group 16"/>
          <p:cNvGrpSpPr/>
          <p:nvPr/>
        </p:nvGrpSpPr>
        <p:grpSpPr>
          <a:xfrm>
            <a:off x="285750" y="3352800"/>
            <a:ext cx="1009650" cy="2286000"/>
            <a:chOff x="1178134" y="2714625"/>
            <a:chExt cx="1009650" cy="2286000"/>
          </a:xfrm>
        </p:grpSpPr>
        <p:cxnSp>
          <p:nvCxnSpPr>
            <p:cNvPr id="18" name="Straight Arrow Connector 17"/>
            <p:cNvCxnSpPr/>
            <p:nvPr/>
          </p:nvCxnSpPr>
          <p:spPr>
            <a:xfrm>
              <a:off x="2016334" y="2714625"/>
              <a:ext cx="95250" cy="22860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7"/>
            <p:cNvSpPr>
              <a:spLocks noChangeArrowheads="1"/>
            </p:cNvSpPr>
            <p:nvPr/>
          </p:nvSpPr>
          <p:spPr bwMode="auto">
            <a:xfrm>
              <a:off x="1822024" y="3059668"/>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20" name="TextBox 19"/>
            <p:cNvSpPr txBox="1"/>
            <p:nvPr/>
          </p:nvSpPr>
          <p:spPr>
            <a:xfrm>
              <a:off x="1178134" y="3059668"/>
              <a:ext cx="625684" cy="369332"/>
            </a:xfrm>
            <a:prstGeom prst="rect">
              <a:avLst/>
            </a:prstGeom>
            <a:no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10" name="Group 20"/>
          <p:cNvGrpSpPr/>
          <p:nvPr/>
        </p:nvGrpSpPr>
        <p:grpSpPr>
          <a:xfrm>
            <a:off x="3886200" y="3352800"/>
            <a:ext cx="3505200" cy="1143000"/>
            <a:chOff x="-304800" y="2093358"/>
            <a:chExt cx="3505200" cy="1143000"/>
          </a:xfrm>
        </p:grpSpPr>
        <p:cxnSp>
          <p:nvCxnSpPr>
            <p:cNvPr id="22" name="Straight Arrow Connector 21"/>
            <p:cNvCxnSpPr/>
            <p:nvPr/>
          </p:nvCxnSpPr>
          <p:spPr>
            <a:xfrm flipH="1" flipV="1">
              <a:off x="-304800" y="2093358"/>
              <a:ext cx="1752600" cy="11430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24" name="TextBox 23"/>
            <p:cNvSpPr txBox="1"/>
            <p:nvPr/>
          </p:nvSpPr>
          <p:spPr>
            <a:xfrm>
              <a:off x="1371600" y="2819400"/>
              <a:ext cx="1828800" cy="369332"/>
            </a:xfrm>
            <a:prstGeom prst="rect">
              <a:avLst/>
            </a:prstGeom>
            <a:noFill/>
          </p:spPr>
          <p:txBody>
            <a:bodyPr wrap="square" rtlCol="0">
              <a:spAutoFit/>
            </a:bodyPr>
            <a:lstStyle/>
            <a:p>
              <a:r>
                <a:rPr lang="en-US" dirty="0" smtClean="0">
                  <a:solidFill>
                    <a:srgbClr val="0070C0"/>
                  </a:solidFill>
                </a:rPr>
                <a:t>Vendor Number</a:t>
              </a:r>
              <a:endParaRPr lang="en-US" dirty="0">
                <a:solidFill>
                  <a:srgbClr val="0070C0"/>
                </a:solidFill>
              </a:endParaRPr>
            </a:p>
          </p:txBody>
        </p:sp>
      </p:grpSp>
      <p:grpSp>
        <p:nvGrpSpPr>
          <p:cNvPr id="13" name="Group 56"/>
          <p:cNvGrpSpPr/>
          <p:nvPr/>
        </p:nvGrpSpPr>
        <p:grpSpPr>
          <a:xfrm>
            <a:off x="990600" y="1676400"/>
            <a:ext cx="6886575" cy="3876675"/>
            <a:chOff x="990600" y="1676400"/>
            <a:chExt cx="6886575" cy="3876675"/>
          </a:xfrm>
        </p:grpSpPr>
        <p:sp>
          <p:nvSpPr>
            <p:cNvPr id="54" name="Freeform 53"/>
            <p:cNvSpPr/>
            <p:nvPr/>
          </p:nvSpPr>
          <p:spPr>
            <a:xfrm>
              <a:off x="3105150" y="1857375"/>
              <a:ext cx="4772025" cy="3695700"/>
            </a:xfrm>
            <a:custGeom>
              <a:avLst/>
              <a:gdLst>
                <a:gd name="connsiteX0" fmla="*/ 4772025 w 4772025"/>
                <a:gd name="connsiteY0" fmla="*/ 419100 h 3695700"/>
                <a:gd name="connsiteX1" fmla="*/ 190500 w 4772025"/>
                <a:gd name="connsiteY1" fmla="*/ 0 h 3695700"/>
                <a:gd name="connsiteX2" fmla="*/ 0 w 4772025"/>
                <a:gd name="connsiteY2" fmla="*/ 3695700 h 3695700"/>
              </a:gdLst>
              <a:ahLst/>
              <a:cxnLst>
                <a:cxn ang="0">
                  <a:pos x="connsiteX0" y="connsiteY0"/>
                </a:cxn>
                <a:cxn ang="0">
                  <a:pos x="connsiteX1" y="connsiteY1"/>
                </a:cxn>
                <a:cxn ang="0">
                  <a:pos x="connsiteX2" y="connsiteY2"/>
                </a:cxn>
              </a:cxnLst>
              <a:rect l="l" t="t" r="r" b="b"/>
              <a:pathLst>
                <a:path w="4772025" h="3695700">
                  <a:moveTo>
                    <a:pt x="4772025" y="419100"/>
                  </a:moveTo>
                  <a:lnTo>
                    <a:pt x="190500" y="0"/>
                  </a:lnTo>
                  <a:lnTo>
                    <a:pt x="0" y="3695700"/>
                  </a:lnTo>
                </a:path>
              </a:pathLst>
            </a:cu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 name="Group 28"/>
            <p:cNvGrpSpPr/>
            <p:nvPr/>
          </p:nvGrpSpPr>
          <p:grpSpPr>
            <a:xfrm>
              <a:off x="990600" y="1676400"/>
              <a:ext cx="3276600" cy="369332"/>
              <a:chOff x="-1403985" y="2514600"/>
              <a:chExt cx="3276600" cy="369332"/>
            </a:xfrm>
          </p:grpSpPr>
          <p:sp>
            <p:nvSpPr>
              <p:cNvPr id="31" name="Rectangle 7"/>
              <p:cNvSpPr>
                <a:spLocks noChangeArrowheads="1"/>
              </p:cNvSpPr>
              <p:nvPr/>
            </p:nvSpPr>
            <p:spPr bwMode="auto">
              <a:xfrm>
                <a:off x="729615" y="2514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32" name="TextBox 31"/>
              <p:cNvSpPr txBox="1"/>
              <p:nvPr/>
            </p:nvSpPr>
            <p:spPr>
              <a:xfrm>
                <a:off x="-1403985" y="2514600"/>
                <a:ext cx="3276600" cy="369332"/>
              </a:xfrm>
              <a:prstGeom prst="rect">
                <a:avLst/>
              </a:prstGeom>
              <a:noFill/>
            </p:spPr>
            <p:txBody>
              <a:bodyPr wrap="square" rtlCol="0">
                <a:spAutoFit/>
              </a:bodyPr>
              <a:lstStyle/>
              <a:p>
                <a:r>
                  <a:rPr lang="en-US" dirty="0" smtClean="0">
                    <a:solidFill>
                      <a:srgbClr val="0070C0"/>
                    </a:solidFill>
                  </a:rPr>
                  <a:t>Journal Page Number</a:t>
                </a:r>
                <a:endParaRPr lang="en-US" dirty="0">
                  <a:solidFill>
                    <a:srgbClr val="0070C0"/>
                  </a:solidFill>
                </a:endParaRPr>
              </a:p>
            </p:txBody>
          </p:sp>
        </p:grpSp>
      </p:grpSp>
      <p:grpSp>
        <p:nvGrpSpPr>
          <p:cNvPr id="21" name="Group 55"/>
          <p:cNvGrpSpPr/>
          <p:nvPr/>
        </p:nvGrpSpPr>
        <p:grpSpPr>
          <a:xfrm>
            <a:off x="3810000" y="5486400"/>
            <a:ext cx="1738746" cy="750332"/>
            <a:chOff x="3810000" y="5486400"/>
            <a:chExt cx="1738746" cy="750332"/>
          </a:xfrm>
        </p:grpSpPr>
        <p:grpSp>
          <p:nvGrpSpPr>
            <p:cNvPr id="25" name="Group 40"/>
            <p:cNvGrpSpPr/>
            <p:nvPr/>
          </p:nvGrpSpPr>
          <p:grpSpPr>
            <a:xfrm>
              <a:off x="4191000" y="5486400"/>
              <a:ext cx="1005840" cy="365760"/>
              <a:chOff x="4191000" y="4114800"/>
              <a:chExt cx="1005840" cy="365760"/>
            </a:xfrm>
          </p:grpSpPr>
          <p:sp>
            <p:nvSpPr>
              <p:cNvPr id="38" name="Line 16"/>
              <p:cNvSpPr>
                <a:spLocks noChangeShapeType="1"/>
              </p:cNvSpPr>
              <p:nvPr/>
            </p:nvSpPr>
            <p:spPr bwMode="auto">
              <a:xfrm>
                <a:off x="4191000" y="4297680"/>
                <a:ext cx="1005840" cy="0"/>
              </a:xfrm>
              <a:prstGeom prst="line">
                <a:avLst/>
              </a:prstGeom>
              <a:solidFill>
                <a:srgbClr val="CC0000"/>
              </a:solidFill>
              <a:ln w="38100">
                <a:solidFill>
                  <a:srgbClr val="00B0F0"/>
                </a:solidFill>
                <a:round/>
                <a:headEnd/>
                <a:tailEnd type="triangle" w="med" len="med"/>
              </a:ln>
              <a:effectLst/>
            </p:spPr>
            <p:txBody>
              <a:bodyPr/>
              <a:lstStyle/>
              <a:p>
                <a:endParaRPr lang="en-US" dirty="0"/>
              </a:p>
            </p:txBody>
          </p:sp>
          <p:sp>
            <p:nvSpPr>
              <p:cNvPr id="39" name="Rectangle 10"/>
              <p:cNvSpPr>
                <a:spLocks noChangeArrowheads="1"/>
              </p:cNvSpPr>
              <p:nvPr/>
            </p:nvSpPr>
            <p:spPr bwMode="auto">
              <a:xfrm>
                <a:off x="4495800" y="41148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grpSp>
        <p:sp>
          <p:nvSpPr>
            <p:cNvPr id="55" name="TextBox 54"/>
            <p:cNvSpPr txBox="1"/>
            <p:nvPr/>
          </p:nvSpPr>
          <p:spPr>
            <a:xfrm>
              <a:off x="3810000" y="5867400"/>
              <a:ext cx="1738746" cy="369332"/>
            </a:xfrm>
            <a:prstGeom prst="rect">
              <a:avLst/>
            </a:prstGeom>
            <a:noFill/>
          </p:spPr>
          <p:txBody>
            <a:bodyPr wrap="none" rtlCol="0">
              <a:spAutoFit/>
            </a:bodyPr>
            <a:lstStyle/>
            <a:p>
              <a:r>
                <a:rPr lang="en-US" dirty="0" smtClean="0">
                  <a:solidFill>
                    <a:srgbClr val="0070C0"/>
                  </a:solidFill>
                </a:rPr>
                <a:t>Account Balance</a:t>
              </a:r>
              <a:endParaRPr lang="en-US" dirty="0">
                <a:solidFill>
                  <a:srgbClr val="0070C0"/>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Posting from the General Amount Columns of a Cash Payments Journal to a General Ledger</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65</a:t>
            </a:fld>
            <a:endParaRPr lang="en-US" dirty="0"/>
          </a:p>
        </p:txBody>
      </p:sp>
      <p:pic>
        <p:nvPicPr>
          <p:cNvPr id="6" name="Picture 5" descr="C21-SE-MC-009-Page268_1.jpg"/>
          <p:cNvPicPr>
            <a:picLocks noChangeAspect="1"/>
          </p:cNvPicPr>
          <p:nvPr/>
        </p:nvPicPr>
        <p:blipFill>
          <a:blip r:embed="rId2" cstate="print"/>
          <a:stretch>
            <a:fillRect/>
          </a:stretch>
        </p:blipFill>
        <p:spPr>
          <a:xfrm>
            <a:off x="457200" y="2057400"/>
            <a:ext cx="8172450" cy="1390802"/>
          </a:xfrm>
          <a:prstGeom prst="rect">
            <a:avLst/>
          </a:prstGeom>
        </p:spPr>
      </p:pic>
      <p:pic>
        <p:nvPicPr>
          <p:cNvPr id="8" name="Picture 7" descr="C21-SE-MC-009-Page268_2.jpg"/>
          <p:cNvPicPr>
            <a:picLocks noChangeAspect="1"/>
          </p:cNvPicPr>
          <p:nvPr/>
        </p:nvPicPr>
        <p:blipFill>
          <a:blip r:embed="rId3" cstate="print"/>
          <a:stretch>
            <a:fillRect/>
          </a:stretch>
        </p:blipFill>
        <p:spPr>
          <a:xfrm>
            <a:off x="457200" y="4343400"/>
            <a:ext cx="6579565" cy="1622603"/>
          </a:xfrm>
          <a:prstGeom prst="rect">
            <a:avLst/>
          </a:prstGeom>
        </p:spPr>
      </p:pic>
      <p:sp>
        <p:nvSpPr>
          <p:cNvPr id="9" name="TextBox 8"/>
          <p:cNvSpPr txBox="1"/>
          <p:nvPr/>
        </p:nvSpPr>
        <p:spPr>
          <a:xfrm>
            <a:off x="8229600" y="1115568"/>
            <a:ext cx="706698"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LO10</a:t>
            </a:r>
            <a:endParaRPr lang="en-US" dirty="0"/>
          </a:p>
        </p:txBody>
      </p:sp>
      <p:grpSp>
        <p:nvGrpSpPr>
          <p:cNvPr id="4" name="Group 9"/>
          <p:cNvGrpSpPr/>
          <p:nvPr/>
        </p:nvGrpSpPr>
        <p:grpSpPr>
          <a:xfrm>
            <a:off x="7879080" y="0"/>
            <a:ext cx="1188720" cy="381000"/>
            <a:chOff x="7879080" y="0"/>
            <a:chExt cx="1188720" cy="381000"/>
          </a:xfrm>
        </p:grpSpPr>
        <p:sp>
          <p:nvSpPr>
            <p:cNvPr id="11" name="Flowchart: Delay 10"/>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9-5</a:t>
              </a:r>
              <a:endParaRPr lang="en-US" sz="1200" dirty="0">
                <a:solidFill>
                  <a:schemeClr val="bg1"/>
                </a:solidFill>
              </a:endParaRPr>
            </a:p>
          </p:txBody>
        </p:sp>
      </p:grpSp>
      <p:grpSp>
        <p:nvGrpSpPr>
          <p:cNvPr id="5" name="Group 12"/>
          <p:cNvGrpSpPr/>
          <p:nvPr/>
        </p:nvGrpSpPr>
        <p:grpSpPr>
          <a:xfrm>
            <a:off x="3733800" y="3276600"/>
            <a:ext cx="1371600" cy="2209800"/>
            <a:chOff x="2667000" y="2549962"/>
            <a:chExt cx="1371600" cy="2209800"/>
          </a:xfrm>
        </p:grpSpPr>
        <p:cxnSp>
          <p:nvCxnSpPr>
            <p:cNvPr id="14" name="Straight Arrow Connector 13"/>
            <p:cNvCxnSpPr/>
            <p:nvPr/>
          </p:nvCxnSpPr>
          <p:spPr>
            <a:xfrm flipV="1">
              <a:off x="2667000" y="2549962"/>
              <a:ext cx="762000" cy="220980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7"/>
            <p:cNvSpPr>
              <a:spLocks noChangeArrowheads="1"/>
            </p:cNvSpPr>
            <p:nvPr/>
          </p:nvSpPr>
          <p:spPr bwMode="auto">
            <a:xfrm>
              <a:off x="2939415" y="3251002"/>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16" name="TextBox 15"/>
            <p:cNvSpPr txBox="1"/>
            <p:nvPr/>
          </p:nvSpPr>
          <p:spPr>
            <a:xfrm>
              <a:off x="3276600" y="3247430"/>
              <a:ext cx="762000" cy="369332"/>
            </a:xfrm>
            <a:prstGeom prst="rect">
              <a:avLst/>
            </a:prstGeom>
            <a:noFill/>
          </p:spPr>
          <p:txBody>
            <a:bodyPr wrap="square" rtlCol="0">
              <a:spAutoFit/>
            </a:bodyPr>
            <a:lstStyle/>
            <a:p>
              <a:r>
                <a:rPr lang="en-US" dirty="0" smtClean="0">
                  <a:solidFill>
                    <a:srgbClr val="0070C0"/>
                  </a:solidFill>
                </a:rPr>
                <a:t>Debit</a:t>
              </a:r>
              <a:endParaRPr lang="en-US" dirty="0">
                <a:solidFill>
                  <a:srgbClr val="0070C0"/>
                </a:solidFill>
              </a:endParaRPr>
            </a:p>
          </p:txBody>
        </p:sp>
      </p:grpSp>
      <p:grpSp>
        <p:nvGrpSpPr>
          <p:cNvPr id="7" name="Group 16"/>
          <p:cNvGrpSpPr/>
          <p:nvPr/>
        </p:nvGrpSpPr>
        <p:grpSpPr>
          <a:xfrm>
            <a:off x="304800" y="3352800"/>
            <a:ext cx="975360" cy="2133600"/>
            <a:chOff x="1178134" y="2714625"/>
            <a:chExt cx="975360" cy="2133600"/>
          </a:xfrm>
        </p:grpSpPr>
        <p:cxnSp>
          <p:nvCxnSpPr>
            <p:cNvPr id="18" name="Straight Arrow Connector 17"/>
            <p:cNvCxnSpPr/>
            <p:nvPr/>
          </p:nvCxnSpPr>
          <p:spPr>
            <a:xfrm>
              <a:off x="1940134" y="2714625"/>
              <a:ext cx="76200" cy="2133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7"/>
            <p:cNvSpPr>
              <a:spLocks noChangeArrowheads="1"/>
            </p:cNvSpPr>
            <p:nvPr/>
          </p:nvSpPr>
          <p:spPr bwMode="auto">
            <a:xfrm>
              <a:off x="1787734" y="3059668"/>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20" name="TextBox 19"/>
            <p:cNvSpPr txBox="1"/>
            <p:nvPr/>
          </p:nvSpPr>
          <p:spPr>
            <a:xfrm>
              <a:off x="1178134" y="3059668"/>
              <a:ext cx="625684" cy="369332"/>
            </a:xfrm>
            <a:prstGeom prst="rect">
              <a:avLst/>
            </a:prstGeom>
            <a:no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10" name="Group 20"/>
          <p:cNvGrpSpPr/>
          <p:nvPr/>
        </p:nvGrpSpPr>
        <p:grpSpPr>
          <a:xfrm>
            <a:off x="3810000" y="3352800"/>
            <a:ext cx="3886200" cy="1219200"/>
            <a:chOff x="-304800" y="2093358"/>
            <a:chExt cx="3886200" cy="1219200"/>
          </a:xfrm>
        </p:grpSpPr>
        <p:cxnSp>
          <p:nvCxnSpPr>
            <p:cNvPr id="22" name="Straight Arrow Connector 21"/>
            <p:cNvCxnSpPr/>
            <p:nvPr/>
          </p:nvCxnSpPr>
          <p:spPr>
            <a:xfrm flipH="1" flipV="1">
              <a:off x="-304800" y="2093358"/>
              <a:ext cx="2590800" cy="1219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7"/>
            <p:cNvSpPr>
              <a:spLocks noChangeArrowheads="1"/>
            </p:cNvSpPr>
            <p:nvPr/>
          </p:nvSpPr>
          <p:spPr bwMode="auto">
            <a:xfrm>
              <a:off x="138684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24" name="TextBox 23"/>
            <p:cNvSpPr txBox="1"/>
            <p:nvPr/>
          </p:nvSpPr>
          <p:spPr>
            <a:xfrm>
              <a:off x="1752600" y="2819400"/>
              <a:ext cx="1828800" cy="369332"/>
            </a:xfrm>
            <a:prstGeom prst="rect">
              <a:avLst/>
            </a:prstGeom>
            <a:noFill/>
          </p:spPr>
          <p:txBody>
            <a:bodyPr wrap="square" rtlCol="0">
              <a:spAutoFit/>
            </a:bodyPr>
            <a:lstStyle/>
            <a:p>
              <a:r>
                <a:rPr lang="en-US" dirty="0" smtClean="0">
                  <a:solidFill>
                    <a:srgbClr val="0070C0"/>
                  </a:solidFill>
                </a:rPr>
                <a:t>Vendor Number</a:t>
              </a:r>
              <a:endParaRPr lang="en-US" dirty="0">
                <a:solidFill>
                  <a:srgbClr val="0070C0"/>
                </a:solidFill>
              </a:endParaRPr>
            </a:p>
          </p:txBody>
        </p:sp>
      </p:grpSp>
      <p:grpSp>
        <p:nvGrpSpPr>
          <p:cNvPr id="13" name="Group 24"/>
          <p:cNvGrpSpPr/>
          <p:nvPr/>
        </p:nvGrpSpPr>
        <p:grpSpPr>
          <a:xfrm>
            <a:off x="990600" y="1676400"/>
            <a:ext cx="6886575" cy="3810000"/>
            <a:chOff x="990600" y="1676400"/>
            <a:chExt cx="6886575" cy="3810000"/>
          </a:xfrm>
        </p:grpSpPr>
        <p:sp>
          <p:nvSpPr>
            <p:cNvPr id="26" name="Freeform 25"/>
            <p:cNvSpPr/>
            <p:nvPr/>
          </p:nvSpPr>
          <p:spPr>
            <a:xfrm>
              <a:off x="2971800" y="1857375"/>
              <a:ext cx="4905375" cy="3629025"/>
            </a:xfrm>
            <a:custGeom>
              <a:avLst/>
              <a:gdLst>
                <a:gd name="connsiteX0" fmla="*/ 4772025 w 4772025"/>
                <a:gd name="connsiteY0" fmla="*/ 419100 h 3695700"/>
                <a:gd name="connsiteX1" fmla="*/ 190500 w 4772025"/>
                <a:gd name="connsiteY1" fmla="*/ 0 h 3695700"/>
                <a:gd name="connsiteX2" fmla="*/ 0 w 4772025"/>
                <a:gd name="connsiteY2" fmla="*/ 3695700 h 3695700"/>
              </a:gdLst>
              <a:ahLst/>
              <a:cxnLst>
                <a:cxn ang="0">
                  <a:pos x="connsiteX0" y="connsiteY0"/>
                </a:cxn>
                <a:cxn ang="0">
                  <a:pos x="connsiteX1" y="connsiteY1"/>
                </a:cxn>
                <a:cxn ang="0">
                  <a:pos x="connsiteX2" y="connsiteY2"/>
                </a:cxn>
              </a:cxnLst>
              <a:rect l="l" t="t" r="r" b="b"/>
              <a:pathLst>
                <a:path w="4772025" h="3695700">
                  <a:moveTo>
                    <a:pt x="4772025" y="419100"/>
                  </a:moveTo>
                  <a:lnTo>
                    <a:pt x="190500" y="0"/>
                  </a:lnTo>
                  <a:lnTo>
                    <a:pt x="0" y="3695700"/>
                  </a:lnTo>
                </a:path>
              </a:pathLst>
            </a:cu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 name="Group 28"/>
            <p:cNvGrpSpPr/>
            <p:nvPr/>
          </p:nvGrpSpPr>
          <p:grpSpPr>
            <a:xfrm>
              <a:off x="990600" y="1676400"/>
              <a:ext cx="3276600" cy="369332"/>
              <a:chOff x="-1403985" y="2514600"/>
              <a:chExt cx="3276600" cy="369332"/>
            </a:xfrm>
          </p:grpSpPr>
          <p:sp>
            <p:nvSpPr>
              <p:cNvPr id="28" name="Rectangle 7"/>
              <p:cNvSpPr>
                <a:spLocks noChangeArrowheads="1"/>
              </p:cNvSpPr>
              <p:nvPr/>
            </p:nvSpPr>
            <p:spPr bwMode="auto">
              <a:xfrm>
                <a:off x="729615" y="2514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29" name="TextBox 28"/>
              <p:cNvSpPr txBox="1"/>
              <p:nvPr/>
            </p:nvSpPr>
            <p:spPr>
              <a:xfrm>
                <a:off x="-1403985" y="2514600"/>
                <a:ext cx="3276600" cy="369332"/>
              </a:xfrm>
              <a:prstGeom prst="rect">
                <a:avLst/>
              </a:prstGeom>
              <a:noFill/>
            </p:spPr>
            <p:txBody>
              <a:bodyPr wrap="square" rtlCol="0">
                <a:spAutoFit/>
              </a:bodyPr>
              <a:lstStyle/>
              <a:p>
                <a:r>
                  <a:rPr lang="en-US" dirty="0" smtClean="0">
                    <a:solidFill>
                      <a:srgbClr val="0070C0"/>
                    </a:solidFill>
                  </a:rPr>
                  <a:t>Journal Page Number</a:t>
                </a:r>
                <a:endParaRPr lang="en-US" dirty="0">
                  <a:solidFill>
                    <a:srgbClr val="0070C0"/>
                  </a:solidFill>
                </a:endParaRPr>
              </a:p>
            </p:txBody>
          </p:sp>
        </p:grpSp>
      </p:grpSp>
      <p:grpSp>
        <p:nvGrpSpPr>
          <p:cNvPr id="21" name="Group 29"/>
          <p:cNvGrpSpPr/>
          <p:nvPr/>
        </p:nvGrpSpPr>
        <p:grpSpPr>
          <a:xfrm>
            <a:off x="3657600" y="5334000"/>
            <a:ext cx="1738746" cy="978932"/>
            <a:chOff x="3810000" y="5486400"/>
            <a:chExt cx="1738746" cy="978932"/>
          </a:xfrm>
        </p:grpSpPr>
        <p:grpSp>
          <p:nvGrpSpPr>
            <p:cNvPr id="25" name="Group 40"/>
            <p:cNvGrpSpPr/>
            <p:nvPr/>
          </p:nvGrpSpPr>
          <p:grpSpPr>
            <a:xfrm>
              <a:off x="4191000" y="5486400"/>
              <a:ext cx="1005840" cy="365760"/>
              <a:chOff x="4191000" y="4114800"/>
              <a:chExt cx="1005840" cy="365760"/>
            </a:xfrm>
          </p:grpSpPr>
          <p:sp>
            <p:nvSpPr>
              <p:cNvPr id="33" name="Line 16"/>
              <p:cNvSpPr>
                <a:spLocks noChangeShapeType="1"/>
              </p:cNvSpPr>
              <p:nvPr/>
            </p:nvSpPr>
            <p:spPr bwMode="auto">
              <a:xfrm>
                <a:off x="4191000" y="4297680"/>
                <a:ext cx="1005840" cy="0"/>
              </a:xfrm>
              <a:prstGeom prst="line">
                <a:avLst/>
              </a:prstGeom>
              <a:solidFill>
                <a:srgbClr val="CC0000"/>
              </a:solidFill>
              <a:ln w="38100">
                <a:solidFill>
                  <a:srgbClr val="00B0F0"/>
                </a:solidFill>
                <a:round/>
                <a:headEnd/>
                <a:tailEnd type="triangle" w="med" len="med"/>
              </a:ln>
              <a:effectLst/>
            </p:spPr>
            <p:txBody>
              <a:bodyPr/>
              <a:lstStyle/>
              <a:p>
                <a:endParaRPr lang="en-US" dirty="0"/>
              </a:p>
            </p:txBody>
          </p:sp>
          <p:sp>
            <p:nvSpPr>
              <p:cNvPr id="34" name="Rectangle 10"/>
              <p:cNvSpPr>
                <a:spLocks noChangeArrowheads="1"/>
              </p:cNvSpPr>
              <p:nvPr/>
            </p:nvSpPr>
            <p:spPr bwMode="auto">
              <a:xfrm>
                <a:off x="4495800" y="41148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grpSp>
        <p:sp>
          <p:nvSpPr>
            <p:cNvPr id="32" name="TextBox 31"/>
            <p:cNvSpPr txBox="1"/>
            <p:nvPr/>
          </p:nvSpPr>
          <p:spPr>
            <a:xfrm>
              <a:off x="3810000" y="6096000"/>
              <a:ext cx="1738746" cy="369332"/>
            </a:xfrm>
            <a:prstGeom prst="rect">
              <a:avLst/>
            </a:prstGeom>
            <a:noFill/>
          </p:spPr>
          <p:txBody>
            <a:bodyPr wrap="none" rtlCol="0">
              <a:spAutoFit/>
            </a:bodyPr>
            <a:lstStyle/>
            <a:p>
              <a:r>
                <a:rPr lang="en-US" dirty="0" smtClean="0">
                  <a:solidFill>
                    <a:srgbClr val="0070C0"/>
                  </a:solidFill>
                </a:rPr>
                <a:t>Account Balance</a:t>
              </a:r>
              <a:endParaRPr lang="en-US" dirty="0">
                <a:solidFill>
                  <a:srgbClr val="0070C0"/>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Totaling, Proving, and Ruling a Cash Payments Journal</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66</a:t>
            </a:fld>
            <a:endParaRPr lang="en-US" dirty="0"/>
          </a:p>
        </p:txBody>
      </p:sp>
      <p:pic>
        <p:nvPicPr>
          <p:cNvPr id="7" name="Picture 6" descr="C21-SE-MC-009-Page269.jpg"/>
          <p:cNvPicPr>
            <a:picLocks noChangeAspect="1"/>
          </p:cNvPicPr>
          <p:nvPr/>
        </p:nvPicPr>
        <p:blipFill>
          <a:blip r:embed="rId2" cstate="print"/>
          <a:stretch>
            <a:fillRect/>
          </a:stretch>
        </p:blipFill>
        <p:spPr>
          <a:xfrm>
            <a:off x="457200" y="2390775"/>
            <a:ext cx="8229600" cy="2070867"/>
          </a:xfrm>
          <a:prstGeom prst="rect">
            <a:avLst/>
          </a:prstGeom>
        </p:spPr>
      </p:pic>
      <p:sp>
        <p:nvSpPr>
          <p:cNvPr id="8" name="TextBox 7"/>
          <p:cNvSpPr txBox="1"/>
          <p:nvPr/>
        </p:nvSpPr>
        <p:spPr>
          <a:xfrm>
            <a:off x="8229600" y="1115568"/>
            <a:ext cx="706698"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LO10</a:t>
            </a:r>
            <a:endParaRPr lang="en-US" dirty="0"/>
          </a:p>
        </p:txBody>
      </p:sp>
      <p:grpSp>
        <p:nvGrpSpPr>
          <p:cNvPr id="4"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9-5</a:t>
              </a:r>
              <a:endParaRPr lang="en-US" sz="1200" dirty="0">
                <a:solidFill>
                  <a:schemeClr val="bg1"/>
                </a:solidFill>
              </a:endParaRPr>
            </a:p>
          </p:txBody>
        </p:sp>
      </p:grpSp>
      <p:grpSp>
        <p:nvGrpSpPr>
          <p:cNvPr id="5" name="Group 11"/>
          <p:cNvGrpSpPr/>
          <p:nvPr/>
        </p:nvGrpSpPr>
        <p:grpSpPr>
          <a:xfrm>
            <a:off x="2743200" y="4114800"/>
            <a:ext cx="2133600" cy="990600"/>
            <a:chOff x="1066800" y="2198132"/>
            <a:chExt cx="2133600" cy="990600"/>
          </a:xfrm>
        </p:grpSpPr>
        <p:cxnSp>
          <p:nvCxnSpPr>
            <p:cNvPr id="13" name="Straight Arrow Connector 12"/>
            <p:cNvCxnSpPr/>
            <p:nvPr/>
          </p:nvCxnSpPr>
          <p:spPr>
            <a:xfrm flipV="1">
              <a:off x="1249680" y="2198132"/>
              <a:ext cx="1036320" cy="802244"/>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15" name="TextBox 14"/>
            <p:cNvSpPr txBox="1"/>
            <p:nvPr/>
          </p:nvSpPr>
          <p:spPr>
            <a:xfrm>
              <a:off x="1447800" y="2819400"/>
              <a:ext cx="1752600" cy="369332"/>
            </a:xfrm>
            <a:prstGeom prst="rect">
              <a:avLst/>
            </a:prstGeom>
            <a:noFill/>
          </p:spPr>
          <p:txBody>
            <a:bodyPr wrap="square" rtlCol="0">
              <a:spAutoFit/>
            </a:bodyPr>
            <a:lstStyle/>
            <a:p>
              <a:r>
                <a:rPr lang="en-US" dirty="0" smtClean="0">
                  <a:solidFill>
                    <a:srgbClr val="0070C0"/>
                  </a:solidFill>
                </a:rPr>
                <a:t>Single Rule</a:t>
              </a:r>
              <a:endParaRPr lang="en-US" dirty="0">
                <a:solidFill>
                  <a:srgbClr val="0070C0"/>
                </a:solidFill>
              </a:endParaRPr>
            </a:p>
          </p:txBody>
        </p:sp>
      </p:grpSp>
      <p:grpSp>
        <p:nvGrpSpPr>
          <p:cNvPr id="6" name="Group 15"/>
          <p:cNvGrpSpPr/>
          <p:nvPr/>
        </p:nvGrpSpPr>
        <p:grpSpPr>
          <a:xfrm>
            <a:off x="381000" y="4267200"/>
            <a:ext cx="949534" cy="838200"/>
            <a:chOff x="1066800" y="2590800"/>
            <a:chExt cx="949534" cy="838200"/>
          </a:xfrm>
        </p:grpSpPr>
        <p:cxnSp>
          <p:nvCxnSpPr>
            <p:cNvPr id="17" name="Straight Arrow Connector 16"/>
            <p:cNvCxnSpPr/>
            <p:nvPr/>
          </p:nvCxnSpPr>
          <p:spPr>
            <a:xfrm flipV="1">
              <a:off x="1219200" y="2590800"/>
              <a:ext cx="533400" cy="6858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7"/>
            <p:cNvSpPr>
              <a:spLocks noChangeArrowheads="1"/>
            </p:cNvSpPr>
            <p:nvPr/>
          </p:nvSpPr>
          <p:spPr bwMode="auto">
            <a:xfrm>
              <a:off x="1066800" y="3059668"/>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19" name="TextBox 18"/>
            <p:cNvSpPr txBox="1"/>
            <p:nvPr/>
          </p:nvSpPr>
          <p:spPr>
            <a:xfrm>
              <a:off x="1390650" y="3059668"/>
              <a:ext cx="625684" cy="369332"/>
            </a:xfrm>
            <a:prstGeom prst="rect">
              <a:avLst/>
            </a:prstGeom>
            <a:noFill/>
          </p:spPr>
          <p:txBody>
            <a:bodyPr wrap="none" rtlCol="0">
              <a:spAutoFit/>
            </a:bodyPr>
            <a:lstStyle/>
            <a:p>
              <a:r>
                <a:rPr lang="en-US" dirty="0" smtClean="0">
                  <a:solidFill>
                    <a:srgbClr val="0070C0"/>
                  </a:solidFill>
                </a:rPr>
                <a:t>Date</a:t>
              </a:r>
              <a:endParaRPr lang="en-US" dirty="0">
                <a:solidFill>
                  <a:srgbClr val="0070C0"/>
                </a:solidFill>
              </a:endParaRPr>
            </a:p>
          </p:txBody>
        </p:sp>
      </p:grpSp>
      <p:grpSp>
        <p:nvGrpSpPr>
          <p:cNvPr id="9" name="Group 19"/>
          <p:cNvGrpSpPr/>
          <p:nvPr/>
        </p:nvGrpSpPr>
        <p:grpSpPr>
          <a:xfrm>
            <a:off x="6019800" y="4343400"/>
            <a:ext cx="1828800" cy="762000"/>
            <a:chOff x="1066800" y="2426732"/>
            <a:chExt cx="1828800" cy="762000"/>
          </a:xfrm>
        </p:grpSpPr>
        <p:cxnSp>
          <p:nvCxnSpPr>
            <p:cNvPr id="21" name="Straight Arrow Connector 20"/>
            <p:cNvCxnSpPr/>
            <p:nvPr/>
          </p:nvCxnSpPr>
          <p:spPr>
            <a:xfrm flipV="1">
              <a:off x="1249680" y="2426732"/>
              <a:ext cx="655320" cy="545068"/>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23" name="TextBox 22"/>
            <p:cNvSpPr txBox="1"/>
            <p:nvPr/>
          </p:nvSpPr>
          <p:spPr>
            <a:xfrm>
              <a:off x="1447800" y="2819400"/>
              <a:ext cx="1447800" cy="369332"/>
            </a:xfrm>
            <a:prstGeom prst="rect">
              <a:avLst/>
            </a:prstGeom>
            <a:noFill/>
          </p:spPr>
          <p:txBody>
            <a:bodyPr wrap="square" rtlCol="0">
              <a:spAutoFit/>
            </a:bodyPr>
            <a:lstStyle/>
            <a:p>
              <a:r>
                <a:rPr lang="en-US" dirty="0" smtClean="0">
                  <a:solidFill>
                    <a:srgbClr val="0070C0"/>
                  </a:solidFill>
                </a:rPr>
                <a:t>Double Rule</a:t>
              </a:r>
              <a:endParaRPr lang="en-US" dirty="0">
                <a:solidFill>
                  <a:srgbClr val="0070C0"/>
                </a:solidFill>
              </a:endParaRPr>
            </a:p>
          </p:txBody>
        </p:sp>
      </p:grpSp>
      <p:grpSp>
        <p:nvGrpSpPr>
          <p:cNvPr id="12" name="Group 23"/>
          <p:cNvGrpSpPr/>
          <p:nvPr/>
        </p:nvGrpSpPr>
        <p:grpSpPr>
          <a:xfrm>
            <a:off x="4495800" y="4343400"/>
            <a:ext cx="2743200" cy="1295400"/>
            <a:chOff x="228600" y="1893332"/>
            <a:chExt cx="2743200" cy="1295400"/>
          </a:xfrm>
        </p:grpSpPr>
        <p:cxnSp>
          <p:nvCxnSpPr>
            <p:cNvPr id="25" name="Straight Arrow Connector 24"/>
            <p:cNvCxnSpPr/>
            <p:nvPr/>
          </p:nvCxnSpPr>
          <p:spPr>
            <a:xfrm flipH="1" flipV="1">
              <a:off x="228600" y="1893332"/>
              <a:ext cx="1021080" cy="1078468"/>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7"/>
            <p:cNvSpPr>
              <a:spLocks noChangeArrowheads="1"/>
            </p:cNvSpPr>
            <p:nvPr/>
          </p:nvSpPr>
          <p:spPr bwMode="auto">
            <a:xfrm>
              <a:off x="1066800" y="2821186"/>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sp>
          <p:nvSpPr>
            <p:cNvPr id="27" name="TextBox 26"/>
            <p:cNvSpPr txBox="1"/>
            <p:nvPr/>
          </p:nvSpPr>
          <p:spPr>
            <a:xfrm>
              <a:off x="1447800" y="2819400"/>
              <a:ext cx="1524000" cy="369332"/>
            </a:xfrm>
            <a:prstGeom prst="rect">
              <a:avLst/>
            </a:prstGeom>
            <a:noFill/>
          </p:spPr>
          <p:txBody>
            <a:bodyPr wrap="square" rtlCol="0">
              <a:spAutoFit/>
            </a:bodyPr>
            <a:lstStyle/>
            <a:p>
              <a:r>
                <a:rPr lang="en-US" dirty="0" smtClean="0">
                  <a:solidFill>
                    <a:srgbClr val="0070C0"/>
                  </a:solidFill>
                </a:rPr>
                <a:t>Column Total</a:t>
              </a:r>
              <a:endParaRPr lang="en-US" dirty="0">
                <a:solidFill>
                  <a:srgbClr val="0070C0"/>
                </a:solidFill>
              </a:endParaRPr>
            </a:p>
          </p:txBody>
        </p:sp>
      </p:grpSp>
      <p:grpSp>
        <p:nvGrpSpPr>
          <p:cNvPr id="16" name="Group 27"/>
          <p:cNvGrpSpPr/>
          <p:nvPr/>
        </p:nvGrpSpPr>
        <p:grpSpPr>
          <a:xfrm>
            <a:off x="1371600" y="4267200"/>
            <a:ext cx="2470785" cy="1371600"/>
            <a:chOff x="729615" y="1512332"/>
            <a:chExt cx="2470785" cy="1371600"/>
          </a:xfrm>
        </p:grpSpPr>
        <p:cxnSp>
          <p:nvCxnSpPr>
            <p:cNvPr id="29" name="Straight Arrow Connector 28"/>
            <p:cNvCxnSpPr/>
            <p:nvPr/>
          </p:nvCxnSpPr>
          <p:spPr>
            <a:xfrm flipH="1" flipV="1">
              <a:off x="882015" y="1512332"/>
              <a:ext cx="32385" cy="1156573"/>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7"/>
            <p:cNvSpPr>
              <a:spLocks noChangeArrowheads="1"/>
            </p:cNvSpPr>
            <p:nvPr/>
          </p:nvSpPr>
          <p:spPr bwMode="auto">
            <a:xfrm>
              <a:off x="729615" y="25146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sp>
          <p:nvSpPr>
            <p:cNvPr id="31" name="TextBox 30"/>
            <p:cNvSpPr txBox="1"/>
            <p:nvPr/>
          </p:nvSpPr>
          <p:spPr>
            <a:xfrm>
              <a:off x="1066800" y="2514600"/>
              <a:ext cx="2133600" cy="369332"/>
            </a:xfrm>
            <a:prstGeom prst="rect">
              <a:avLst/>
            </a:prstGeom>
            <a:noFill/>
          </p:spPr>
          <p:txBody>
            <a:bodyPr wrap="square" rtlCol="0">
              <a:spAutoFit/>
            </a:bodyPr>
            <a:lstStyle/>
            <a:p>
              <a:r>
                <a:rPr lang="en-US" dirty="0" smtClean="0">
                  <a:solidFill>
                    <a:srgbClr val="0070C0"/>
                  </a:solidFill>
                </a:rPr>
                <a:t>“Totals”</a:t>
              </a:r>
              <a:endParaRPr lang="en-US" dirty="0">
                <a:solidFill>
                  <a:srgbClr val="0070C0"/>
                </a:solidFill>
              </a:endParaRPr>
            </a:p>
          </p:txBody>
        </p:sp>
      </p:grpSp>
      <p:sp>
        <p:nvSpPr>
          <p:cNvPr id="20" name="TextBox 19"/>
          <p:cNvSpPr txBox="1"/>
          <p:nvPr/>
        </p:nvSpPr>
        <p:spPr>
          <a:xfrm>
            <a:off x="3962400" y="3429000"/>
            <a:ext cx="914400" cy="369332"/>
          </a:xfrm>
          <a:prstGeom prst="rect">
            <a:avLst/>
          </a:prstGeom>
          <a:noFill/>
          <a:ln w="38100">
            <a:solidFill>
              <a:srgbClr val="FF0000"/>
            </a:solidFill>
          </a:ln>
        </p:spPr>
        <p:txBody>
          <a:bodyPr wrap="square" rtlCol="0">
            <a:spAutoFit/>
          </a:bodyPr>
          <a:lstStyle/>
          <a:p>
            <a:endParaRPr lang="en-US" dirty="0"/>
          </a:p>
        </p:txBody>
      </p:sp>
      <p:sp>
        <p:nvSpPr>
          <p:cNvPr id="24" name="TextBox 23"/>
          <p:cNvSpPr txBox="1"/>
          <p:nvPr/>
        </p:nvSpPr>
        <p:spPr>
          <a:xfrm>
            <a:off x="3283657" y="1959678"/>
            <a:ext cx="2863215" cy="369332"/>
          </a:xfrm>
          <a:prstGeom prst="rect">
            <a:avLst/>
          </a:prstGeom>
          <a:noFill/>
          <a:ln w="38100">
            <a:solidFill>
              <a:srgbClr val="FF0000"/>
            </a:solidFill>
          </a:ln>
        </p:spPr>
        <p:txBody>
          <a:bodyPr wrap="square" rtlCol="0">
            <a:spAutoFit/>
          </a:bodyPr>
          <a:lstStyle/>
          <a:p>
            <a:r>
              <a:rPr lang="en-US" dirty="0" smtClean="0">
                <a:solidFill>
                  <a:srgbClr val="FF0000"/>
                </a:solidFill>
              </a:rPr>
              <a:t>Number should not be there</a:t>
            </a:r>
            <a:endParaRPr lang="en-US" dirty="0">
              <a:solidFill>
                <a:srgbClr val="FF0000"/>
              </a:solidFill>
            </a:endParaRPr>
          </a:p>
        </p:txBody>
      </p:sp>
      <p:cxnSp>
        <p:nvCxnSpPr>
          <p:cNvPr id="32" name="Straight Connector 31"/>
          <p:cNvCxnSpPr/>
          <p:nvPr/>
        </p:nvCxnSpPr>
        <p:spPr>
          <a:xfrm flipV="1">
            <a:off x="3962400" y="3525328"/>
            <a:ext cx="914400" cy="2645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3962400" y="3450078"/>
            <a:ext cx="914400" cy="3482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21-SE-MC-009-Page270_2.jpg"/>
          <p:cNvPicPr>
            <a:picLocks noChangeAspect="1"/>
          </p:cNvPicPr>
          <p:nvPr/>
        </p:nvPicPr>
        <p:blipFill>
          <a:blip r:embed="rId2" cstate="print"/>
          <a:stretch>
            <a:fillRect/>
          </a:stretch>
        </p:blipFill>
        <p:spPr>
          <a:xfrm>
            <a:off x="1371600" y="3470847"/>
            <a:ext cx="6400800" cy="1558353"/>
          </a:xfrm>
          <a:prstGeom prst="rect">
            <a:avLst/>
          </a:prstGeom>
        </p:spPr>
      </p:pic>
      <p:pic>
        <p:nvPicPr>
          <p:cNvPr id="7" name="Picture 6" descr="C21-SE-MC-009-Page270_1.jpg"/>
          <p:cNvPicPr>
            <a:picLocks noChangeAspect="1"/>
          </p:cNvPicPr>
          <p:nvPr/>
        </p:nvPicPr>
        <p:blipFill>
          <a:blip r:embed="rId3" cstate="print"/>
          <a:stretch>
            <a:fillRect/>
          </a:stretch>
        </p:blipFill>
        <p:spPr>
          <a:xfrm>
            <a:off x="1371601" y="1743056"/>
            <a:ext cx="6400800" cy="1429123"/>
          </a:xfrm>
          <a:prstGeom prst="rect">
            <a:avLst/>
          </a:prstGeom>
        </p:spPr>
      </p:pic>
      <p:cxnSp>
        <p:nvCxnSpPr>
          <p:cNvPr id="57" name="Straight Connector 56"/>
          <p:cNvCxnSpPr/>
          <p:nvPr/>
        </p:nvCxnSpPr>
        <p:spPr>
          <a:xfrm flipH="1" flipV="1">
            <a:off x="1676400" y="1524000"/>
            <a:ext cx="5486400" cy="38100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Posting from the Special Amount Columns of a Cash Payments Journal to a General Ledger</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67</a:t>
            </a:fld>
            <a:endParaRPr lang="en-US" dirty="0"/>
          </a:p>
        </p:txBody>
      </p:sp>
      <p:pic>
        <p:nvPicPr>
          <p:cNvPr id="9" name="Picture 8" descr="C21-SE-MC-009-Page270_3.jpg"/>
          <p:cNvPicPr>
            <a:picLocks noChangeAspect="1"/>
          </p:cNvPicPr>
          <p:nvPr/>
        </p:nvPicPr>
        <p:blipFill>
          <a:blip r:embed="rId4" cstate="print"/>
          <a:stretch>
            <a:fillRect/>
          </a:stretch>
        </p:blipFill>
        <p:spPr>
          <a:xfrm>
            <a:off x="304800" y="5242666"/>
            <a:ext cx="4114800" cy="1139084"/>
          </a:xfrm>
          <a:prstGeom prst="rect">
            <a:avLst/>
          </a:prstGeom>
        </p:spPr>
      </p:pic>
      <p:pic>
        <p:nvPicPr>
          <p:cNvPr id="10" name="Picture 9" descr="C21-SE-MC-009-Page270_4.jpg"/>
          <p:cNvPicPr>
            <a:picLocks noChangeAspect="1"/>
          </p:cNvPicPr>
          <p:nvPr/>
        </p:nvPicPr>
        <p:blipFill>
          <a:blip r:embed="rId5" cstate="print"/>
          <a:stretch>
            <a:fillRect/>
          </a:stretch>
        </p:blipFill>
        <p:spPr>
          <a:xfrm>
            <a:off x="4724400" y="5242666"/>
            <a:ext cx="4114800" cy="1125604"/>
          </a:xfrm>
          <a:prstGeom prst="rect">
            <a:avLst/>
          </a:prstGeom>
        </p:spPr>
      </p:pic>
      <p:sp>
        <p:nvSpPr>
          <p:cNvPr id="11" name="TextBox 10"/>
          <p:cNvSpPr txBox="1"/>
          <p:nvPr/>
        </p:nvSpPr>
        <p:spPr>
          <a:xfrm>
            <a:off x="8229600" y="1115568"/>
            <a:ext cx="706698"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LO10</a:t>
            </a:r>
            <a:endParaRPr lang="en-US" dirty="0"/>
          </a:p>
        </p:txBody>
      </p:sp>
      <p:grpSp>
        <p:nvGrpSpPr>
          <p:cNvPr id="4" name="Group 11"/>
          <p:cNvGrpSpPr/>
          <p:nvPr/>
        </p:nvGrpSpPr>
        <p:grpSpPr>
          <a:xfrm>
            <a:off x="7879080" y="0"/>
            <a:ext cx="1188720" cy="381000"/>
            <a:chOff x="7879080" y="0"/>
            <a:chExt cx="1188720" cy="381000"/>
          </a:xfrm>
        </p:grpSpPr>
        <p:sp>
          <p:nvSpPr>
            <p:cNvPr id="13" name="Flowchart: Delay 12"/>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4" name="TextBox 13"/>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9-5</a:t>
              </a:r>
              <a:endParaRPr lang="en-US" sz="1200" dirty="0">
                <a:solidFill>
                  <a:schemeClr val="bg1"/>
                </a:solidFill>
              </a:endParaRPr>
            </a:p>
          </p:txBody>
        </p:sp>
      </p:grpSp>
      <p:grpSp>
        <p:nvGrpSpPr>
          <p:cNvPr id="5" name="Group 14"/>
          <p:cNvGrpSpPr/>
          <p:nvPr/>
        </p:nvGrpSpPr>
        <p:grpSpPr>
          <a:xfrm>
            <a:off x="3124200" y="2876550"/>
            <a:ext cx="2590800" cy="1905000"/>
            <a:chOff x="2514600" y="2988112"/>
            <a:chExt cx="2590800" cy="1905000"/>
          </a:xfrm>
        </p:grpSpPr>
        <p:cxnSp>
          <p:nvCxnSpPr>
            <p:cNvPr id="16" name="Straight Arrow Connector 15"/>
            <p:cNvCxnSpPr/>
            <p:nvPr/>
          </p:nvCxnSpPr>
          <p:spPr>
            <a:xfrm flipV="1">
              <a:off x="3886200" y="2988112"/>
              <a:ext cx="1219200" cy="190500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7"/>
            <p:cNvSpPr>
              <a:spLocks noChangeArrowheads="1"/>
            </p:cNvSpPr>
            <p:nvPr/>
          </p:nvSpPr>
          <p:spPr bwMode="auto">
            <a:xfrm>
              <a:off x="4678680" y="3279547"/>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sp>
          <p:nvSpPr>
            <p:cNvPr id="18" name="TextBox 17"/>
            <p:cNvSpPr txBox="1"/>
            <p:nvPr/>
          </p:nvSpPr>
          <p:spPr>
            <a:xfrm>
              <a:off x="2514600" y="3247430"/>
              <a:ext cx="2514600" cy="338554"/>
            </a:xfrm>
            <a:prstGeom prst="rect">
              <a:avLst/>
            </a:prstGeom>
            <a:noFill/>
          </p:spPr>
          <p:txBody>
            <a:bodyPr wrap="square" rtlCol="0">
              <a:spAutoFit/>
            </a:bodyPr>
            <a:lstStyle/>
            <a:p>
              <a:r>
                <a:rPr lang="en-US" sz="1600" dirty="0" smtClean="0">
                  <a:solidFill>
                    <a:srgbClr val="0070C0"/>
                  </a:solidFill>
                </a:rPr>
                <a:t>Debit or Credit Amount</a:t>
              </a:r>
              <a:endParaRPr lang="en-US" sz="1600" dirty="0">
                <a:solidFill>
                  <a:srgbClr val="0070C0"/>
                </a:solidFill>
              </a:endParaRPr>
            </a:p>
          </p:txBody>
        </p:sp>
      </p:grpSp>
      <p:grpSp>
        <p:nvGrpSpPr>
          <p:cNvPr id="6" name="Group 18"/>
          <p:cNvGrpSpPr/>
          <p:nvPr/>
        </p:nvGrpSpPr>
        <p:grpSpPr>
          <a:xfrm>
            <a:off x="1219200" y="2943225"/>
            <a:ext cx="838200" cy="1781175"/>
            <a:chOff x="1239094" y="2867025"/>
            <a:chExt cx="838200" cy="1781175"/>
          </a:xfrm>
        </p:grpSpPr>
        <p:cxnSp>
          <p:nvCxnSpPr>
            <p:cNvPr id="20" name="Straight Arrow Connector 19"/>
            <p:cNvCxnSpPr/>
            <p:nvPr/>
          </p:nvCxnSpPr>
          <p:spPr>
            <a:xfrm>
              <a:off x="1924894" y="2867025"/>
              <a:ext cx="152400" cy="1781175"/>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7"/>
            <p:cNvSpPr>
              <a:spLocks noChangeArrowheads="1"/>
            </p:cNvSpPr>
            <p:nvPr/>
          </p:nvSpPr>
          <p:spPr bwMode="auto">
            <a:xfrm>
              <a:off x="1787734" y="3091785"/>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sp>
          <p:nvSpPr>
            <p:cNvPr id="22" name="TextBox 21"/>
            <p:cNvSpPr txBox="1"/>
            <p:nvPr/>
          </p:nvSpPr>
          <p:spPr>
            <a:xfrm>
              <a:off x="1239094" y="3059668"/>
              <a:ext cx="576504" cy="338554"/>
            </a:xfrm>
            <a:prstGeom prst="rect">
              <a:avLst/>
            </a:prstGeom>
            <a:noFill/>
          </p:spPr>
          <p:txBody>
            <a:bodyPr wrap="none" rtlCol="0">
              <a:spAutoFit/>
            </a:bodyPr>
            <a:lstStyle/>
            <a:p>
              <a:r>
                <a:rPr lang="en-US" sz="1600" dirty="0" smtClean="0">
                  <a:solidFill>
                    <a:srgbClr val="0070C0"/>
                  </a:solidFill>
                </a:rPr>
                <a:t>Date</a:t>
              </a:r>
              <a:endParaRPr lang="en-US" sz="1600" dirty="0">
                <a:solidFill>
                  <a:srgbClr val="0070C0"/>
                </a:solidFill>
              </a:endParaRPr>
            </a:p>
          </p:txBody>
        </p:sp>
      </p:grpSp>
      <p:grpSp>
        <p:nvGrpSpPr>
          <p:cNvPr id="12" name="Group 74"/>
          <p:cNvGrpSpPr/>
          <p:nvPr/>
        </p:nvGrpSpPr>
        <p:grpSpPr>
          <a:xfrm>
            <a:off x="381000" y="1371600"/>
            <a:ext cx="3276600" cy="3352800"/>
            <a:chOff x="381000" y="1371600"/>
            <a:chExt cx="3276600" cy="3352800"/>
          </a:xfrm>
        </p:grpSpPr>
        <p:cxnSp>
          <p:nvCxnSpPr>
            <p:cNvPr id="59" name="Straight Arrow Connector 58"/>
            <p:cNvCxnSpPr/>
            <p:nvPr/>
          </p:nvCxnSpPr>
          <p:spPr>
            <a:xfrm>
              <a:off x="1676400" y="1524000"/>
              <a:ext cx="1981200" cy="3200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 name="Group 28"/>
            <p:cNvGrpSpPr/>
            <p:nvPr/>
          </p:nvGrpSpPr>
          <p:grpSpPr>
            <a:xfrm>
              <a:off x="381000" y="1371600"/>
              <a:ext cx="2057400" cy="584775"/>
              <a:chOff x="-2013585" y="2590800"/>
              <a:chExt cx="2057400" cy="584775"/>
            </a:xfrm>
          </p:grpSpPr>
          <p:sp>
            <p:nvSpPr>
              <p:cNvPr id="31" name="TextBox 30"/>
              <p:cNvSpPr txBox="1"/>
              <p:nvPr/>
            </p:nvSpPr>
            <p:spPr>
              <a:xfrm>
                <a:off x="-2013585" y="2590800"/>
                <a:ext cx="2057400" cy="584775"/>
              </a:xfrm>
              <a:prstGeom prst="rect">
                <a:avLst/>
              </a:prstGeom>
              <a:noFill/>
            </p:spPr>
            <p:txBody>
              <a:bodyPr wrap="square" rtlCol="0">
                <a:spAutoFit/>
              </a:bodyPr>
              <a:lstStyle/>
              <a:p>
                <a:r>
                  <a:rPr lang="en-US" sz="1600" dirty="0" smtClean="0">
                    <a:solidFill>
                      <a:srgbClr val="0070C0"/>
                    </a:solidFill>
                  </a:rPr>
                  <a:t>Journal Page</a:t>
                </a:r>
                <a:br>
                  <a:rPr lang="en-US" sz="1600" dirty="0" smtClean="0">
                    <a:solidFill>
                      <a:srgbClr val="0070C0"/>
                    </a:solidFill>
                  </a:rPr>
                </a:br>
                <a:r>
                  <a:rPr lang="en-US" sz="1600" dirty="0" smtClean="0">
                    <a:solidFill>
                      <a:srgbClr val="0070C0"/>
                    </a:solidFill>
                  </a:rPr>
                  <a:t>Number</a:t>
                </a:r>
                <a:endParaRPr lang="en-US" sz="1600" dirty="0">
                  <a:solidFill>
                    <a:srgbClr val="0070C0"/>
                  </a:solidFill>
                </a:endParaRPr>
              </a:p>
            </p:txBody>
          </p:sp>
          <p:sp>
            <p:nvSpPr>
              <p:cNvPr id="30" name="Rectangle 7"/>
              <p:cNvSpPr>
                <a:spLocks noChangeArrowheads="1"/>
              </p:cNvSpPr>
              <p:nvPr/>
            </p:nvSpPr>
            <p:spPr bwMode="auto">
              <a:xfrm>
                <a:off x="-840105" y="2622917"/>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grpSp>
      </p:grpSp>
      <p:grpSp>
        <p:nvGrpSpPr>
          <p:cNvPr id="19" name="Group 31"/>
          <p:cNvGrpSpPr/>
          <p:nvPr/>
        </p:nvGrpSpPr>
        <p:grpSpPr>
          <a:xfrm>
            <a:off x="4876800" y="4648200"/>
            <a:ext cx="1828800" cy="643354"/>
            <a:chOff x="3733800" y="5486400"/>
            <a:chExt cx="1828800" cy="643354"/>
          </a:xfrm>
        </p:grpSpPr>
        <p:grpSp>
          <p:nvGrpSpPr>
            <p:cNvPr id="23" name="Group 40"/>
            <p:cNvGrpSpPr/>
            <p:nvPr/>
          </p:nvGrpSpPr>
          <p:grpSpPr>
            <a:xfrm>
              <a:off x="3733800" y="5486400"/>
              <a:ext cx="1828800" cy="274320"/>
              <a:chOff x="3733800" y="4114800"/>
              <a:chExt cx="1828800" cy="274320"/>
            </a:xfrm>
          </p:grpSpPr>
          <p:sp>
            <p:nvSpPr>
              <p:cNvPr id="35" name="Line 16"/>
              <p:cNvSpPr>
                <a:spLocks noChangeShapeType="1"/>
              </p:cNvSpPr>
              <p:nvPr/>
            </p:nvSpPr>
            <p:spPr bwMode="auto">
              <a:xfrm>
                <a:off x="3733800" y="4267200"/>
                <a:ext cx="1828800" cy="0"/>
              </a:xfrm>
              <a:prstGeom prst="line">
                <a:avLst/>
              </a:prstGeom>
              <a:solidFill>
                <a:srgbClr val="CC0000"/>
              </a:solidFill>
              <a:ln w="38100">
                <a:solidFill>
                  <a:srgbClr val="00B0F0"/>
                </a:solidFill>
                <a:round/>
                <a:headEnd/>
                <a:tailEnd type="triangle" w="med" len="med"/>
              </a:ln>
              <a:effectLst/>
            </p:spPr>
            <p:txBody>
              <a:bodyPr/>
              <a:lstStyle/>
              <a:p>
                <a:endParaRPr lang="en-US" dirty="0"/>
              </a:p>
            </p:txBody>
          </p:sp>
          <p:sp>
            <p:nvSpPr>
              <p:cNvPr id="36" name="Rectangle 10"/>
              <p:cNvSpPr>
                <a:spLocks noChangeArrowheads="1"/>
              </p:cNvSpPr>
              <p:nvPr/>
            </p:nvSpPr>
            <p:spPr bwMode="auto">
              <a:xfrm>
                <a:off x="4495800" y="41148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grpSp>
        <p:sp>
          <p:nvSpPr>
            <p:cNvPr id="34" name="TextBox 33"/>
            <p:cNvSpPr txBox="1"/>
            <p:nvPr/>
          </p:nvSpPr>
          <p:spPr>
            <a:xfrm>
              <a:off x="3810000" y="5791200"/>
              <a:ext cx="1562800" cy="338554"/>
            </a:xfrm>
            <a:prstGeom prst="rect">
              <a:avLst/>
            </a:prstGeom>
            <a:noFill/>
          </p:spPr>
          <p:txBody>
            <a:bodyPr wrap="none" rtlCol="0">
              <a:spAutoFit/>
            </a:bodyPr>
            <a:lstStyle/>
            <a:p>
              <a:r>
                <a:rPr lang="en-US" sz="1600" dirty="0" smtClean="0">
                  <a:solidFill>
                    <a:srgbClr val="0070C0"/>
                  </a:solidFill>
                </a:rPr>
                <a:t>Account Balance</a:t>
              </a:r>
              <a:endParaRPr lang="en-US" sz="1600" dirty="0">
                <a:solidFill>
                  <a:srgbClr val="0070C0"/>
                </a:solidFill>
              </a:endParaRPr>
            </a:p>
          </p:txBody>
        </p:sp>
      </p:grpSp>
      <p:sp>
        <p:nvSpPr>
          <p:cNvPr id="40" name="Rectangle 7"/>
          <p:cNvSpPr>
            <a:spLocks noChangeArrowheads="1"/>
          </p:cNvSpPr>
          <p:nvPr/>
        </p:nvSpPr>
        <p:spPr bwMode="auto">
          <a:xfrm>
            <a:off x="392724" y="60960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1</a:t>
            </a:r>
          </a:p>
        </p:txBody>
      </p:sp>
      <p:sp>
        <p:nvSpPr>
          <p:cNvPr id="42" name="Rectangle 7"/>
          <p:cNvSpPr>
            <a:spLocks noChangeArrowheads="1"/>
          </p:cNvSpPr>
          <p:nvPr/>
        </p:nvSpPr>
        <p:spPr bwMode="auto">
          <a:xfrm>
            <a:off x="1407942" y="60960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2</a:t>
            </a:r>
          </a:p>
        </p:txBody>
      </p:sp>
      <p:grpSp>
        <p:nvGrpSpPr>
          <p:cNvPr id="24" name="Group 46"/>
          <p:cNvGrpSpPr/>
          <p:nvPr/>
        </p:nvGrpSpPr>
        <p:grpSpPr>
          <a:xfrm>
            <a:off x="6019800" y="2971800"/>
            <a:ext cx="2286000" cy="685800"/>
            <a:chOff x="2743200" y="3083362"/>
            <a:chExt cx="2286000" cy="685800"/>
          </a:xfrm>
        </p:grpSpPr>
        <p:cxnSp>
          <p:nvCxnSpPr>
            <p:cNvPr id="48" name="Straight Arrow Connector 47"/>
            <p:cNvCxnSpPr/>
            <p:nvPr/>
          </p:nvCxnSpPr>
          <p:spPr>
            <a:xfrm flipH="1" flipV="1">
              <a:off x="2743200" y="3083362"/>
              <a:ext cx="1143000" cy="6858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Rectangle 7"/>
            <p:cNvSpPr>
              <a:spLocks noChangeArrowheads="1"/>
            </p:cNvSpPr>
            <p:nvPr/>
          </p:nvSpPr>
          <p:spPr bwMode="auto">
            <a:xfrm>
              <a:off x="3124200" y="3279547"/>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sp>
          <p:nvSpPr>
            <p:cNvPr id="50" name="TextBox 49"/>
            <p:cNvSpPr txBox="1"/>
            <p:nvPr/>
          </p:nvSpPr>
          <p:spPr>
            <a:xfrm>
              <a:off x="3429000" y="3247430"/>
              <a:ext cx="1600200" cy="338554"/>
            </a:xfrm>
            <a:prstGeom prst="rect">
              <a:avLst/>
            </a:prstGeom>
            <a:noFill/>
          </p:spPr>
          <p:txBody>
            <a:bodyPr wrap="square" rtlCol="0">
              <a:spAutoFit/>
            </a:bodyPr>
            <a:lstStyle/>
            <a:p>
              <a:r>
                <a:rPr lang="en-US" sz="1600" dirty="0" smtClean="0">
                  <a:solidFill>
                    <a:srgbClr val="0070C0"/>
                  </a:solidFill>
                </a:rPr>
                <a:t>Account Number</a:t>
              </a:r>
              <a:endParaRPr lang="en-US" sz="1600" dirty="0">
                <a:solidFill>
                  <a:srgbClr val="0070C0"/>
                </a:solidFill>
              </a:endParaRPr>
            </a:p>
          </p:txBody>
        </p:sp>
      </p:grpSp>
      <p:sp>
        <p:nvSpPr>
          <p:cNvPr id="67" name="Rectangle 7"/>
          <p:cNvSpPr>
            <a:spLocks noChangeArrowheads="1"/>
          </p:cNvSpPr>
          <p:nvPr/>
        </p:nvSpPr>
        <p:spPr bwMode="auto">
          <a:xfrm>
            <a:off x="2543910" y="60960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3</a:t>
            </a:r>
          </a:p>
        </p:txBody>
      </p:sp>
      <p:sp>
        <p:nvSpPr>
          <p:cNvPr id="68" name="Rectangle 7"/>
          <p:cNvSpPr>
            <a:spLocks noChangeArrowheads="1"/>
          </p:cNvSpPr>
          <p:nvPr/>
        </p:nvSpPr>
        <p:spPr bwMode="auto">
          <a:xfrm>
            <a:off x="3623604" y="60960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4</a:t>
            </a:r>
          </a:p>
        </p:txBody>
      </p:sp>
      <p:sp>
        <p:nvSpPr>
          <p:cNvPr id="69" name="Rectangle 7"/>
          <p:cNvSpPr>
            <a:spLocks noChangeArrowheads="1"/>
          </p:cNvSpPr>
          <p:nvPr/>
        </p:nvSpPr>
        <p:spPr bwMode="auto">
          <a:xfrm>
            <a:off x="4267200" y="51816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5</a:t>
            </a:r>
          </a:p>
        </p:txBody>
      </p:sp>
      <p:sp>
        <p:nvSpPr>
          <p:cNvPr id="70" name="Rectangle 7"/>
          <p:cNvSpPr>
            <a:spLocks noChangeArrowheads="1"/>
          </p:cNvSpPr>
          <p:nvPr/>
        </p:nvSpPr>
        <p:spPr bwMode="auto">
          <a:xfrm>
            <a:off x="4800600" y="60960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1</a:t>
            </a:r>
          </a:p>
        </p:txBody>
      </p:sp>
      <p:sp>
        <p:nvSpPr>
          <p:cNvPr id="71" name="Rectangle 7"/>
          <p:cNvSpPr>
            <a:spLocks noChangeArrowheads="1"/>
          </p:cNvSpPr>
          <p:nvPr/>
        </p:nvSpPr>
        <p:spPr bwMode="auto">
          <a:xfrm>
            <a:off x="5815818" y="60960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2</a:t>
            </a:r>
          </a:p>
        </p:txBody>
      </p:sp>
      <p:sp>
        <p:nvSpPr>
          <p:cNvPr id="72" name="Rectangle 7"/>
          <p:cNvSpPr>
            <a:spLocks noChangeArrowheads="1"/>
          </p:cNvSpPr>
          <p:nvPr/>
        </p:nvSpPr>
        <p:spPr bwMode="auto">
          <a:xfrm>
            <a:off x="6736080" y="60960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3</a:t>
            </a:r>
          </a:p>
        </p:txBody>
      </p:sp>
      <p:sp>
        <p:nvSpPr>
          <p:cNvPr id="73" name="Rectangle 7"/>
          <p:cNvSpPr>
            <a:spLocks noChangeArrowheads="1"/>
          </p:cNvSpPr>
          <p:nvPr/>
        </p:nvSpPr>
        <p:spPr bwMode="auto">
          <a:xfrm>
            <a:off x="8153400" y="60960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4</a:t>
            </a:r>
          </a:p>
        </p:txBody>
      </p:sp>
      <p:sp>
        <p:nvSpPr>
          <p:cNvPr id="74" name="Rectangle 7"/>
          <p:cNvSpPr>
            <a:spLocks noChangeArrowheads="1"/>
          </p:cNvSpPr>
          <p:nvPr/>
        </p:nvSpPr>
        <p:spPr bwMode="auto">
          <a:xfrm>
            <a:off x="8675076" y="5181600"/>
            <a:ext cx="274320" cy="27432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sz="1600" b="1" dirty="0" smtClean="0"/>
              <a:t>5</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right)">
                                      <p:cBhvr>
                                        <p:cTn id="18" dur="500"/>
                                        <p:tgtEl>
                                          <p:spTgt spid="57"/>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68"/>
                                        </p:tgtEl>
                                        <p:attrNameLst>
                                          <p:attrName>style.visibility</p:attrName>
                                        </p:attrNameLst>
                                      </p:cBhvr>
                                      <p:to>
                                        <p:strVal val="visible"/>
                                      </p:to>
                                    </p:se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67" grpId="0" animBg="1"/>
      <p:bldP spid="68" grpId="0" animBg="1"/>
      <p:bldP spid="69" grpId="0" animBg="1"/>
      <p:bldP spid="70" grpId="0" animBg="1"/>
      <p:bldP spid="71" grpId="0" animBg="1"/>
      <p:bldP spid="72" grpId="0" animBg="1"/>
      <p:bldP spid="73" grpId="0" animBg="1"/>
      <p:bldP spid="7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Completed Accounts Payable Ledger</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68</a:t>
            </a:fld>
            <a:endParaRPr lang="en-US" dirty="0"/>
          </a:p>
        </p:txBody>
      </p:sp>
      <p:pic>
        <p:nvPicPr>
          <p:cNvPr id="5" name="Picture 4" descr="C21-SE-MC-009-Page271.jpg"/>
          <p:cNvPicPr>
            <a:picLocks noChangeAspect="1"/>
          </p:cNvPicPr>
          <p:nvPr/>
        </p:nvPicPr>
        <p:blipFill>
          <a:blip r:embed="rId2" cstate="print"/>
          <a:srcRect b="52000"/>
          <a:stretch>
            <a:fillRect/>
          </a:stretch>
        </p:blipFill>
        <p:spPr>
          <a:xfrm>
            <a:off x="228598" y="1600198"/>
            <a:ext cx="4754880" cy="3621024"/>
          </a:xfrm>
          <a:prstGeom prst="rect">
            <a:avLst/>
          </a:prstGeom>
        </p:spPr>
      </p:pic>
      <p:sp>
        <p:nvSpPr>
          <p:cNvPr id="6" name="TextBox 5"/>
          <p:cNvSpPr txBox="1"/>
          <p:nvPr/>
        </p:nvSpPr>
        <p:spPr>
          <a:xfrm>
            <a:off x="8229600" y="1115568"/>
            <a:ext cx="706698"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LO10</a:t>
            </a:r>
            <a:endParaRPr lang="en-US" dirty="0"/>
          </a:p>
        </p:txBody>
      </p:sp>
      <p:grpSp>
        <p:nvGrpSpPr>
          <p:cNvPr id="4" name="Group 6"/>
          <p:cNvGrpSpPr/>
          <p:nvPr/>
        </p:nvGrpSpPr>
        <p:grpSpPr>
          <a:xfrm>
            <a:off x="7879080" y="0"/>
            <a:ext cx="1188720" cy="381000"/>
            <a:chOff x="7879080" y="0"/>
            <a:chExt cx="1188720" cy="381000"/>
          </a:xfrm>
        </p:grpSpPr>
        <p:sp>
          <p:nvSpPr>
            <p:cNvPr id="8" name="Flowchart: Delay 7"/>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9" name="TextBox 8"/>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9-5</a:t>
              </a:r>
              <a:endParaRPr lang="en-US" sz="1200" dirty="0">
                <a:solidFill>
                  <a:schemeClr val="bg1"/>
                </a:solidFill>
              </a:endParaRPr>
            </a:p>
          </p:txBody>
        </p:sp>
      </p:grpSp>
      <p:pic>
        <p:nvPicPr>
          <p:cNvPr id="10" name="Picture 9" descr="C21-SE-MC-009-Page271.jpg"/>
          <p:cNvPicPr>
            <a:picLocks noChangeAspect="1"/>
          </p:cNvPicPr>
          <p:nvPr/>
        </p:nvPicPr>
        <p:blipFill>
          <a:blip r:embed="rId2" cstate="print"/>
          <a:srcRect l="9096" t="49333" b="2667"/>
          <a:stretch>
            <a:fillRect/>
          </a:stretch>
        </p:blipFill>
        <p:spPr>
          <a:xfrm>
            <a:off x="4571998" y="1600197"/>
            <a:ext cx="4322376" cy="3621002"/>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Proving the Accounts Payable Ledger</a:t>
            </a:r>
            <a:endParaRPr lang="en-US" dirty="0"/>
          </a:p>
        </p:txBody>
      </p:sp>
      <p:sp>
        <p:nvSpPr>
          <p:cNvPr id="11" name="Content Placeholder 10"/>
          <p:cNvSpPr>
            <a:spLocks noGrp="1"/>
          </p:cNvSpPr>
          <p:nvPr>
            <p:ph idx="1"/>
          </p:nvPr>
        </p:nvSpPr>
        <p:spPr/>
        <p:txBody>
          <a:bodyPr/>
          <a:lstStyle/>
          <a:p>
            <a:r>
              <a:rPr lang="en-US" dirty="0" smtClean="0"/>
              <a:t>A listing of vendor accounts, account balances, and the total amount due to all vendors is called a </a:t>
            </a:r>
            <a:r>
              <a:rPr lang="en-US" b="1" dirty="0" smtClean="0">
                <a:solidFill>
                  <a:srgbClr val="0070C0"/>
                </a:solidFill>
              </a:rPr>
              <a:t>schedule of accounts payable</a:t>
            </a:r>
            <a:r>
              <a:rPr lang="en-US" dirty="0" smtClean="0"/>
              <a:t>.</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69</a:t>
            </a:fld>
            <a:endParaRPr lang="en-US" dirty="0"/>
          </a:p>
        </p:txBody>
      </p:sp>
      <p:pic>
        <p:nvPicPr>
          <p:cNvPr id="6" name="Picture 5" descr="C21-SE-MC-009-Page272.jpg"/>
          <p:cNvPicPr>
            <a:picLocks noChangeAspect="1"/>
          </p:cNvPicPr>
          <p:nvPr/>
        </p:nvPicPr>
        <p:blipFill>
          <a:blip r:embed="rId2" cstate="print"/>
          <a:stretch>
            <a:fillRect/>
          </a:stretch>
        </p:blipFill>
        <p:spPr>
          <a:xfrm>
            <a:off x="1828800" y="3340311"/>
            <a:ext cx="5486400" cy="2822364"/>
          </a:xfrm>
          <a:prstGeom prst="rect">
            <a:avLst/>
          </a:prstGeom>
        </p:spPr>
      </p:pic>
      <p:sp>
        <p:nvSpPr>
          <p:cNvPr id="7" name="TextBox 6"/>
          <p:cNvSpPr txBox="1"/>
          <p:nvPr/>
        </p:nvSpPr>
        <p:spPr>
          <a:xfrm>
            <a:off x="8229600" y="1115568"/>
            <a:ext cx="706698"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LO10</a:t>
            </a:r>
            <a:endParaRPr lang="en-US" dirty="0"/>
          </a:p>
        </p:txBody>
      </p:sp>
      <p:grpSp>
        <p:nvGrpSpPr>
          <p:cNvPr id="4" name="Group 7"/>
          <p:cNvGrpSpPr/>
          <p:nvPr/>
        </p:nvGrpSpPr>
        <p:grpSpPr>
          <a:xfrm>
            <a:off x="7879080" y="0"/>
            <a:ext cx="1188720" cy="381000"/>
            <a:chOff x="7879080" y="0"/>
            <a:chExt cx="1188720" cy="381000"/>
          </a:xfrm>
        </p:grpSpPr>
        <p:sp>
          <p:nvSpPr>
            <p:cNvPr id="9" name="Flowchart: Delay 8"/>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9-5</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21-SE-MC-009-Page246.jpg"/>
          <p:cNvPicPr>
            <a:picLocks noChangeAspect="1"/>
          </p:cNvPicPr>
          <p:nvPr/>
        </p:nvPicPr>
        <p:blipFill>
          <a:blip r:embed="rId2" cstate="print"/>
          <a:stretch>
            <a:fillRect/>
          </a:stretch>
        </p:blipFill>
        <p:spPr>
          <a:xfrm>
            <a:off x="676275" y="2190539"/>
            <a:ext cx="7315200" cy="3972136"/>
          </a:xfrm>
          <a:prstGeom prst="rect">
            <a:avLst/>
          </a:prstGeom>
        </p:spPr>
      </p:pic>
      <p:sp>
        <p:nvSpPr>
          <p:cNvPr id="2" name="Title 1"/>
          <p:cNvSpPr>
            <a:spLocks noGrp="1"/>
          </p:cNvSpPr>
          <p:nvPr>
            <p:ph type="title"/>
          </p:nvPr>
        </p:nvSpPr>
        <p:spPr/>
        <p:txBody>
          <a:bodyPr>
            <a:noAutofit/>
          </a:bodyPr>
          <a:lstStyle/>
          <a:p>
            <a:r>
              <a:rPr lang="en-US" dirty="0" smtClean="0"/>
              <a:t>Subsidiary Ledgers and Controlling Accounts</a:t>
            </a:r>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7</a:t>
            </a:fld>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5857875" y="2514600"/>
            <a:ext cx="2895600" cy="1066800"/>
          </a:xfrm>
          <a:prstGeom prst="rect">
            <a:avLst/>
          </a:prstGeom>
          <a:noFill/>
          <a:ln w="9525">
            <a:noFill/>
            <a:miter lim="800000"/>
            <a:headEnd/>
            <a:tailEnd/>
          </a:ln>
        </p:spPr>
      </p:pic>
      <p:sp>
        <p:nvSpPr>
          <p:cNvPr id="7" name="TextBox 6"/>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LO3</a:t>
            </a:r>
            <a:endParaRPr lang="en-US" dirty="0"/>
          </a:p>
        </p:txBody>
      </p:sp>
      <p:grpSp>
        <p:nvGrpSpPr>
          <p:cNvPr id="8" name="Group 7"/>
          <p:cNvGrpSpPr/>
          <p:nvPr/>
        </p:nvGrpSpPr>
        <p:grpSpPr>
          <a:xfrm>
            <a:off x="7879080" y="0"/>
            <a:ext cx="1188720" cy="381000"/>
            <a:chOff x="7879080" y="0"/>
            <a:chExt cx="1188720" cy="381000"/>
          </a:xfrm>
        </p:grpSpPr>
        <p:sp>
          <p:nvSpPr>
            <p:cNvPr id="9" name="Flowchart: Delay 8"/>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slide(fromBottom)">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9-5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1.	</a:t>
            </a:r>
            <a:r>
              <a:rPr lang="en-US" dirty="0" smtClean="0"/>
              <a:t>In </a:t>
            </a:r>
            <a:r>
              <a:rPr lang="en-US" dirty="0"/>
              <a:t>which column of the cash payments journal are the amounts that are </a:t>
            </a:r>
            <a:r>
              <a:rPr lang="en-US" dirty="0" smtClean="0"/>
              <a:t>posted individually </a:t>
            </a:r>
            <a:r>
              <a:rPr lang="en-US" dirty="0"/>
              <a:t>to the accounts payable ledger</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70</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1"/>
            <a:ext cx="7315200" cy="1828800"/>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Accounts Payable Debit</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9-5</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9-5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2.	</a:t>
            </a:r>
            <a:r>
              <a:rPr lang="en-US" dirty="0" smtClean="0"/>
              <a:t>List </a:t>
            </a:r>
            <a:r>
              <a:rPr lang="en-US" dirty="0"/>
              <a:t>the five steps for ruling a cash payments journal at the end of the month</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71</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2971800"/>
            <a:ext cx="7315200" cy="3200400"/>
          </a:xfrm>
          <a:prstGeom prst="rect">
            <a:avLst/>
          </a:prstGeom>
          <a:solidFill>
            <a:schemeClr val="bg2"/>
          </a:solidFill>
        </p:spPr>
        <p:txBody>
          <a:bodyPr vert="horz" lIns="91440" tIns="45720" rIns="91440" bIns="45720" rtlCol="0">
            <a:normAutofit fontScale="85000" lnSpcReduction="10000"/>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marL="342900" lvl="0" indent="-342900">
              <a:spcBef>
                <a:spcPct val="20000"/>
              </a:spcBef>
              <a:buClr>
                <a:srgbClr val="FF0000"/>
              </a:buClr>
            </a:pPr>
            <a:r>
              <a:rPr lang="en-US" sz="3200" dirty="0" smtClean="0"/>
              <a:t>1.	Rule a single line across all amount columns.</a:t>
            </a:r>
          </a:p>
          <a:p>
            <a:pPr marL="342900" lvl="0" indent="-342900">
              <a:spcBef>
                <a:spcPct val="20000"/>
              </a:spcBef>
              <a:buClr>
                <a:srgbClr val="FF0000"/>
              </a:buClr>
            </a:pPr>
            <a:r>
              <a:rPr lang="en-US" sz="3200" dirty="0" smtClean="0"/>
              <a:t>2.	Write the date in the Date column.</a:t>
            </a:r>
          </a:p>
          <a:p>
            <a:pPr marL="342900" lvl="0" indent="-342900">
              <a:spcBef>
                <a:spcPct val="20000"/>
              </a:spcBef>
              <a:buClr>
                <a:srgbClr val="FF0000"/>
              </a:buClr>
            </a:pPr>
            <a:r>
              <a:rPr lang="en-US" sz="3200" dirty="0" smtClean="0"/>
              <a:t>3.	Write </a:t>
            </a:r>
            <a:r>
              <a:rPr lang="en-US" sz="3200" i="1" dirty="0" smtClean="0"/>
              <a:t>Totals</a:t>
            </a:r>
            <a:r>
              <a:rPr lang="en-US" sz="3200" dirty="0" smtClean="0"/>
              <a:t> in the Account Title column.</a:t>
            </a:r>
          </a:p>
          <a:p>
            <a:pPr marL="342900" lvl="0" indent="-342900">
              <a:spcBef>
                <a:spcPct val="20000"/>
              </a:spcBef>
              <a:buClr>
                <a:srgbClr val="FF0000"/>
              </a:buClr>
            </a:pPr>
            <a:r>
              <a:rPr lang="en-US" sz="3200" dirty="0" smtClean="0"/>
              <a:t>4.	Write each column total below the single line.</a:t>
            </a:r>
          </a:p>
          <a:p>
            <a:pPr marL="342900" indent="-342900">
              <a:spcBef>
                <a:spcPct val="20000"/>
              </a:spcBef>
              <a:buClr>
                <a:srgbClr val="FF0000"/>
              </a:buClr>
            </a:pPr>
            <a:r>
              <a:rPr lang="en-US" sz="3200" dirty="0" smtClean="0"/>
              <a:t>5.	Rule a double line across all amount </a:t>
            </a:r>
            <a:r>
              <a:rPr lang="en-US" sz="2800" dirty="0" smtClean="0"/>
              <a:t>columns.</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9-5</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9-5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457200" marR="0" indent="-457200">
              <a:lnSpc>
                <a:spcPct val="100000"/>
              </a:lnSpc>
              <a:spcBef>
                <a:spcPts val="0"/>
              </a:spcBef>
              <a:spcAft>
                <a:spcPts val="600"/>
              </a:spcAft>
              <a:buNone/>
            </a:pPr>
            <a:r>
              <a:rPr lang="en-US" b="1" dirty="0" smtClean="0">
                <a:solidFill>
                  <a:srgbClr val="FF0000"/>
                </a:solidFill>
              </a:rPr>
              <a:t>3.	</a:t>
            </a:r>
            <a:r>
              <a:rPr lang="en-US" dirty="0" smtClean="0"/>
              <a:t>What </a:t>
            </a:r>
            <a:r>
              <a:rPr lang="en-US" dirty="0"/>
              <a:t>is the relationship between a controlling account and a subsidiary ledger</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72</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A controlling account balance in a general ledger must equal the sum of all account balances in a subsidiary ledger.</a:t>
            </a:r>
            <a:endParaRPr kumimoji="0" lang="en-US" sz="3200" b="0" i="0" u="none" strike="noStrike" kern="1200" cap="none" spc="0" normalizeH="0" baseline="0" noProof="0" dirty="0">
              <a:ln>
                <a:noFill/>
              </a:ln>
              <a:effectLst/>
              <a:uLnTx/>
              <a:uFillTx/>
              <a:latin typeface="+mn-lt"/>
              <a:ea typeface="+mn-ea"/>
              <a:cs typeface="+mn-cs"/>
            </a:endParaRPr>
          </a:p>
        </p:txBody>
      </p:sp>
      <p:grpSp>
        <p:nvGrpSpPr>
          <p:cNvPr id="3"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9-5</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 Together 9-5</a:t>
            </a:r>
            <a:br>
              <a:rPr lang="en-US" dirty="0" smtClean="0"/>
            </a:br>
            <a:r>
              <a:rPr lang="en-US" dirty="0" smtClean="0"/>
              <a:t>On You Own 9-5</a:t>
            </a:r>
            <a:endParaRPr lang="en-US" dirty="0"/>
          </a:p>
        </p:txBody>
      </p:sp>
      <p:sp>
        <p:nvSpPr>
          <p:cNvPr id="3" name="Content Placeholder 2"/>
          <p:cNvSpPr>
            <a:spLocks noGrp="1"/>
          </p:cNvSpPr>
          <p:nvPr>
            <p:ph sz="half" idx="1"/>
          </p:nvPr>
        </p:nvSpPr>
        <p:spPr/>
        <p:txBody>
          <a:bodyPr/>
          <a:lstStyle/>
          <a:p>
            <a:r>
              <a:rPr lang="en-US" dirty="0" smtClean="0"/>
              <a:t>Work Together</a:t>
            </a:r>
          </a:p>
          <a:p>
            <a:pPr lvl="1"/>
            <a:r>
              <a:rPr lang="en-US" dirty="0" smtClean="0"/>
              <a:t>9-2 thru 9-5 work (Excel)</a:t>
            </a:r>
          </a:p>
          <a:p>
            <a:pPr lvl="1"/>
            <a:r>
              <a:rPr lang="en-US" dirty="0" smtClean="0"/>
              <a:t>Modeled</a:t>
            </a:r>
          </a:p>
          <a:p>
            <a:pPr lvl="1"/>
            <a:endParaRPr lang="en-US" dirty="0" smtClean="0"/>
          </a:p>
          <a:p>
            <a:pPr lvl="1"/>
            <a:r>
              <a:rPr lang="en-US" dirty="0" smtClean="0"/>
              <a:t>Page 273</a:t>
            </a:r>
          </a:p>
          <a:p>
            <a:pPr lvl="1"/>
            <a:r>
              <a:rPr lang="en-US" dirty="0" smtClean="0"/>
              <a:t>Use</a:t>
            </a:r>
          </a:p>
          <a:p>
            <a:pPr lvl="2"/>
            <a:r>
              <a:rPr lang="en-US" dirty="0" smtClean="0"/>
              <a:t>9-4 </a:t>
            </a:r>
            <a:r>
              <a:rPr lang="en-US" dirty="0" err="1" smtClean="0"/>
              <a:t>Csh</a:t>
            </a:r>
            <a:r>
              <a:rPr lang="en-US" dirty="0" smtClean="0"/>
              <a:t> Pmt </a:t>
            </a:r>
            <a:r>
              <a:rPr lang="en-US" dirty="0" err="1" smtClean="0"/>
              <a:t>Jrnl</a:t>
            </a:r>
            <a:r>
              <a:rPr lang="en-US" dirty="0" smtClean="0"/>
              <a:t> (tab)</a:t>
            </a:r>
          </a:p>
          <a:p>
            <a:pPr lvl="2"/>
            <a:r>
              <a:rPr lang="en-US" dirty="0" smtClean="0"/>
              <a:t>9-3 AP Sub Led (tab)</a:t>
            </a:r>
          </a:p>
          <a:p>
            <a:pPr lvl="2"/>
            <a:r>
              <a:rPr lang="en-US" dirty="0" smtClean="0"/>
              <a:t>9-3 Gen Led (tab)</a:t>
            </a:r>
          </a:p>
          <a:p>
            <a:pPr lvl="2"/>
            <a:r>
              <a:rPr lang="en-US" dirty="0" smtClean="0"/>
              <a:t>9-5 </a:t>
            </a:r>
            <a:r>
              <a:rPr lang="en-US" dirty="0" err="1" smtClean="0"/>
              <a:t>Sched</a:t>
            </a:r>
            <a:r>
              <a:rPr lang="en-US" dirty="0" smtClean="0"/>
              <a:t> of AP (tab)</a:t>
            </a:r>
          </a:p>
          <a:p>
            <a:pPr lvl="1"/>
            <a:endParaRPr lang="en-US" dirty="0"/>
          </a:p>
        </p:txBody>
      </p:sp>
      <p:sp>
        <p:nvSpPr>
          <p:cNvPr id="4" name="Content Placeholder 3"/>
          <p:cNvSpPr>
            <a:spLocks noGrp="1"/>
          </p:cNvSpPr>
          <p:nvPr>
            <p:ph sz="half" idx="2"/>
          </p:nvPr>
        </p:nvSpPr>
        <p:spPr/>
        <p:txBody>
          <a:bodyPr/>
          <a:lstStyle/>
          <a:p>
            <a:r>
              <a:rPr lang="en-US" dirty="0" smtClean="0"/>
              <a:t>On Your Own</a:t>
            </a:r>
          </a:p>
          <a:p>
            <a:pPr lvl="1"/>
            <a:r>
              <a:rPr lang="en-US" dirty="0" smtClean="0"/>
              <a:t>9-2 thru 9-5 own (Excel)</a:t>
            </a:r>
          </a:p>
          <a:p>
            <a:pPr lvl="1"/>
            <a:r>
              <a:rPr lang="en-US" dirty="0" smtClean="0"/>
              <a:t>Complete</a:t>
            </a:r>
          </a:p>
          <a:p>
            <a:pPr lvl="1"/>
            <a:endParaRPr lang="en-US" dirty="0" smtClean="0"/>
          </a:p>
          <a:p>
            <a:pPr lvl="1"/>
            <a:r>
              <a:rPr lang="en-US" dirty="0" smtClean="0"/>
              <a:t>Page 273</a:t>
            </a:r>
          </a:p>
          <a:p>
            <a:pPr lvl="1"/>
            <a:r>
              <a:rPr lang="en-US" dirty="0" smtClean="0"/>
              <a:t>Use</a:t>
            </a:r>
          </a:p>
          <a:p>
            <a:pPr lvl="2"/>
            <a:r>
              <a:rPr lang="en-US" dirty="0" smtClean="0"/>
              <a:t>9-4 </a:t>
            </a:r>
            <a:r>
              <a:rPr lang="en-US" dirty="0" err="1" smtClean="0"/>
              <a:t>Csh</a:t>
            </a:r>
            <a:r>
              <a:rPr lang="en-US" dirty="0" smtClean="0"/>
              <a:t> Pmt </a:t>
            </a:r>
            <a:r>
              <a:rPr lang="en-US" dirty="0" err="1" smtClean="0"/>
              <a:t>Jrnl</a:t>
            </a:r>
            <a:r>
              <a:rPr lang="en-US" dirty="0" smtClean="0"/>
              <a:t> (tab)</a:t>
            </a:r>
          </a:p>
          <a:p>
            <a:pPr lvl="2"/>
            <a:r>
              <a:rPr lang="en-US" dirty="0" smtClean="0"/>
              <a:t>9-3 AP Sub Led (tab)</a:t>
            </a:r>
          </a:p>
          <a:p>
            <a:pPr lvl="2"/>
            <a:r>
              <a:rPr lang="en-US" dirty="0" smtClean="0"/>
              <a:t>9-3 Gen Led (tab)</a:t>
            </a:r>
          </a:p>
          <a:p>
            <a:pPr lvl="2"/>
            <a:r>
              <a:rPr lang="en-US" dirty="0" smtClean="0"/>
              <a:t>9-5 </a:t>
            </a:r>
            <a:r>
              <a:rPr lang="en-US" dirty="0" err="1" smtClean="0"/>
              <a:t>Sched</a:t>
            </a:r>
            <a:r>
              <a:rPr lang="en-US" dirty="0" smtClean="0"/>
              <a:t> of AP (tab)</a:t>
            </a:r>
          </a:p>
          <a:p>
            <a:pPr lvl="1"/>
            <a:endParaRPr lang="en-US" dirty="0"/>
          </a:p>
        </p:txBody>
      </p:sp>
      <p:sp>
        <p:nvSpPr>
          <p:cNvPr id="5" name="Slide Number Placeholder 4"/>
          <p:cNvSpPr>
            <a:spLocks noGrp="1"/>
          </p:cNvSpPr>
          <p:nvPr>
            <p:ph type="sldNum" sz="quarter" idx="12"/>
          </p:nvPr>
        </p:nvSpPr>
        <p:spPr/>
        <p:txBody>
          <a:bodyPr/>
          <a:lstStyle/>
          <a:p>
            <a:r>
              <a:rPr lang="en-US" smtClean="0"/>
              <a:t>SLIDE </a:t>
            </a:r>
            <a:fld id="{FCD2455E-EC1D-45EA-B6B2-90AB88848CFD}" type="slidenum">
              <a:rPr lang="en-US" smtClean="0"/>
              <a:pPr/>
              <a:t>73</a:t>
            </a:fld>
            <a:endParaRPr lang="en-US" dirty="0"/>
          </a:p>
        </p:txBody>
      </p:sp>
    </p:spTree>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Problems</a:t>
            </a:r>
            <a:endParaRPr lang="en-US" dirty="0"/>
          </a:p>
        </p:txBody>
      </p:sp>
      <p:sp>
        <p:nvSpPr>
          <p:cNvPr id="3" name="Content Placeholder 2"/>
          <p:cNvSpPr>
            <a:spLocks noGrp="1"/>
          </p:cNvSpPr>
          <p:nvPr>
            <p:ph idx="1"/>
          </p:nvPr>
        </p:nvSpPr>
        <p:spPr/>
        <p:txBody>
          <a:bodyPr>
            <a:normAutofit/>
          </a:bodyPr>
          <a:lstStyle/>
          <a:p>
            <a:r>
              <a:rPr lang="en-US" dirty="0"/>
              <a:t>9</a:t>
            </a:r>
            <a:r>
              <a:rPr lang="en-US" dirty="0" smtClean="0"/>
              <a:t>-1 Application Problem</a:t>
            </a:r>
          </a:p>
          <a:p>
            <a:pPr lvl="1"/>
            <a:r>
              <a:rPr lang="en-US" dirty="0" smtClean="0"/>
              <a:t>Excel</a:t>
            </a:r>
          </a:p>
          <a:p>
            <a:pPr lvl="1"/>
            <a:endParaRPr lang="en-US" dirty="0" smtClean="0"/>
          </a:p>
          <a:p>
            <a:r>
              <a:rPr lang="en-US" dirty="0" smtClean="0"/>
              <a:t>9-2 thru 9-5 Application Problem</a:t>
            </a:r>
          </a:p>
          <a:p>
            <a:pPr lvl="1"/>
            <a:r>
              <a:rPr lang="en-US" dirty="0" smtClean="0"/>
              <a:t>Excel</a:t>
            </a:r>
          </a:p>
          <a:p>
            <a:endParaRPr lang="en-US" dirty="0" smtClean="0"/>
          </a:p>
          <a:p>
            <a:pPr lvl="1"/>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74</a:t>
            </a:fld>
            <a:endParaRPr lang="en-US" dirty="0"/>
          </a:p>
        </p:txBody>
      </p:sp>
    </p:spTree>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Problems</a:t>
            </a:r>
            <a:endParaRPr lang="en-US" dirty="0"/>
          </a:p>
        </p:txBody>
      </p:sp>
      <p:sp>
        <p:nvSpPr>
          <p:cNvPr id="3" name="Content Placeholder 2"/>
          <p:cNvSpPr>
            <a:spLocks noGrp="1"/>
          </p:cNvSpPr>
          <p:nvPr>
            <p:ph idx="1"/>
          </p:nvPr>
        </p:nvSpPr>
        <p:spPr/>
        <p:txBody>
          <a:bodyPr>
            <a:normAutofit/>
          </a:bodyPr>
          <a:lstStyle/>
          <a:p>
            <a:r>
              <a:rPr lang="en-US" dirty="0"/>
              <a:t>9</a:t>
            </a:r>
            <a:r>
              <a:rPr lang="en-US" dirty="0" smtClean="0"/>
              <a:t> Mastery Problem</a:t>
            </a:r>
            <a:endParaRPr lang="en-US" dirty="0"/>
          </a:p>
          <a:p>
            <a:pPr lvl="1"/>
            <a:r>
              <a:rPr lang="en-US" dirty="0" smtClean="0"/>
              <a:t>Peachtree</a:t>
            </a:r>
          </a:p>
          <a:p>
            <a:endParaRPr lang="en-US" dirty="0" smtClean="0"/>
          </a:p>
          <a:p>
            <a:r>
              <a:rPr lang="en-US" dirty="0"/>
              <a:t>9</a:t>
            </a:r>
            <a:r>
              <a:rPr lang="en-US" dirty="0" smtClean="0"/>
              <a:t> Challenge Problem</a:t>
            </a:r>
            <a:endParaRPr lang="en-US" dirty="0"/>
          </a:p>
          <a:p>
            <a:pPr lvl="1"/>
            <a:r>
              <a:rPr lang="en-US" dirty="0" smtClean="0"/>
              <a:t>Peachtree</a:t>
            </a:r>
          </a:p>
          <a:p>
            <a:endParaRPr lang="en-US" dirty="0" smtClean="0"/>
          </a:p>
          <a:p>
            <a:pPr lvl="1">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75</a:t>
            </a:fld>
            <a:endParaRPr lang="en-US" dirty="0"/>
          </a:p>
        </p:txBody>
      </p:sp>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 Assessment</a:t>
            </a:r>
            <a:endParaRPr lang="en-US" dirty="0"/>
          </a:p>
        </p:txBody>
      </p:sp>
      <p:sp>
        <p:nvSpPr>
          <p:cNvPr id="3" name="Content Placeholder 2"/>
          <p:cNvSpPr>
            <a:spLocks noGrp="1"/>
          </p:cNvSpPr>
          <p:nvPr>
            <p:ph idx="1"/>
          </p:nvPr>
        </p:nvSpPr>
        <p:spPr/>
        <p:txBody>
          <a:bodyPr/>
          <a:lstStyle/>
          <a:p>
            <a:r>
              <a:rPr lang="en-US" dirty="0"/>
              <a:t>Unit 9</a:t>
            </a:r>
            <a:r>
              <a:rPr lang="en-US" dirty="0" smtClean="0"/>
              <a:t> </a:t>
            </a:r>
            <a:r>
              <a:rPr lang="en-US" dirty="0"/>
              <a:t>Review (</a:t>
            </a:r>
            <a:r>
              <a:rPr lang="en-US" dirty="0" err="1"/>
              <a:t>ExamView</a:t>
            </a:r>
            <a:r>
              <a:rPr lang="en-US" dirty="0"/>
              <a:t>)	</a:t>
            </a:r>
          </a:p>
          <a:p>
            <a:pPr lvl="1"/>
            <a:r>
              <a:rPr lang="en-US" dirty="0" smtClean="0"/>
              <a:t>90 % or Greater </a:t>
            </a:r>
          </a:p>
          <a:p>
            <a:pPr lvl="2"/>
            <a:r>
              <a:rPr lang="en-US" dirty="0" smtClean="0"/>
              <a:t>5 Point Bonus on Unit 1 Concept Quiz (20% Bonus)</a:t>
            </a:r>
          </a:p>
          <a:p>
            <a:r>
              <a:rPr lang="en-US" dirty="0"/>
              <a:t>Unit </a:t>
            </a:r>
            <a:r>
              <a:rPr lang="en-US" dirty="0" smtClean="0"/>
              <a:t>9 </a:t>
            </a:r>
            <a:r>
              <a:rPr lang="en-US" dirty="0"/>
              <a:t>Part 1 Quiz (</a:t>
            </a:r>
            <a:r>
              <a:rPr lang="en-US" dirty="0" err="1"/>
              <a:t>ExamView</a:t>
            </a:r>
            <a:r>
              <a:rPr lang="en-US" dirty="0"/>
              <a:t>)</a:t>
            </a:r>
          </a:p>
          <a:p>
            <a:pPr lvl="2"/>
            <a:r>
              <a:rPr lang="en-US" dirty="0" smtClean="0"/>
              <a:t>Concepts – 25 Questions (25 Points)</a:t>
            </a:r>
          </a:p>
          <a:p>
            <a:r>
              <a:rPr lang="en-US" dirty="0"/>
              <a:t>Unit </a:t>
            </a:r>
            <a:r>
              <a:rPr lang="en-US" dirty="0" smtClean="0"/>
              <a:t>9 </a:t>
            </a:r>
            <a:r>
              <a:rPr lang="en-US" dirty="0"/>
              <a:t>Part 2 Quiz (Excel)</a:t>
            </a:r>
          </a:p>
          <a:p>
            <a:pPr lvl="2"/>
            <a:r>
              <a:rPr lang="en-US" dirty="0" smtClean="0"/>
              <a:t>Skills (30 Points)</a:t>
            </a:r>
          </a:p>
          <a:p>
            <a:endParaRPr lang="en-US" dirty="0"/>
          </a:p>
        </p:txBody>
      </p:sp>
      <p:sp>
        <p:nvSpPr>
          <p:cNvPr id="4" name="Slide Number Placeholder 3"/>
          <p:cNvSpPr>
            <a:spLocks noGrp="1"/>
          </p:cNvSpPr>
          <p:nvPr>
            <p:ph type="sldNum" sz="quarter" idx="12"/>
          </p:nvPr>
        </p:nvSpPr>
        <p:spPr/>
        <p:txBody>
          <a:bodyPr/>
          <a:lstStyle/>
          <a:p>
            <a:r>
              <a:rPr lang="en-US" smtClean="0"/>
              <a:t>SLIDE </a:t>
            </a:r>
            <a:fld id="{FCD2455E-EC1D-45EA-B6B2-90AB88848CFD}" type="slidenum">
              <a:rPr lang="en-US" smtClean="0"/>
              <a:pPr/>
              <a:t>76</a:t>
            </a:fld>
            <a:endParaRPr lang="en-US" dirty="0"/>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Subsidiary Ledger Form</a:t>
            </a:r>
            <a:endParaRPr lang="en-US" dirty="0"/>
          </a:p>
        </p:txBody>
      </p:sp>
      <p:sp>
        <p:nvSpPr>
          <p:cNvPr id="3" name="Slide Number Placeholder 2"/>
          <p:cNvSpPr>
            <a:spLocks noGrp="1"/>
          </p:cNvSpPr>
          <p:nvPr>
            <p:ph type="sldNum" sz="quarter" idx="12"/>
          </p:nvPr>
        </p:nvSpPr>
        <p:spPr/>
        <p:txBody>
          <a:bodyPr/>
          <a:lstStyle/>
          <a:p>
            <a:r>
              <a:rPr lang="en-US" smtClean="0"/>
              <a:t>SLIDE </a:t>
            </a:r>
            <a:fld id="{FCD2455E-EC1D-45EA-B6B2-90AB88848CFD}" type="slidenum">
              <a:rPr lang="en-US" smtClean="0"/>
              <a:pPr/>
              <a:t>8</a:t>
            </a:fld>
            <a:endParaRPr lang="en-US" dirty="0"/>
          </a:p>
        </p:txBody>
      </p:sp>
      <p:sp>
        <p:nvSpPr>
          <p:cNvPr id="7" name="TextBox 6"/>
          <p:cNvSpPr txBox="1"/>
          <p:nvPr/>
        </p:nvSpPr>
        <p:spPr>
          <a:xfrm>
            <a:off x="8229600" y="1115568"/>
            <a:ext cx="588216" cy="408623"/>
          </a:xfrm>
          <a:prstGeom prst="roundRect">
            <a:avLst/>
          </a:prstGeom>
          <a:ln/>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b="1" dirty="0" smtClean="0"/>
              <a:t>LO3</a:t>
            </a:r>
            <a:endParaRPr lang="en-US" dirty="0"/>
          </a:p>
        </p:txBody>
      </p:sp>
      <p:grpSp>
        <p:nvGrpSpPr>
          <p:cNvPr id="8" name="Group 7"/>
          <p:cNvGrpSpPr/>
          <p:nvPr/>
        </p:nvGrpSpPr>
        <p:grpSpPr>
          <a:xfrm>
            <a:off x="7879080" y="0"/>
            <a:ext cx="1188720" cy="381000"/>
            <a:chOff x="7879080" y="0"/>
            <a:chExt cx="1188720" cy="381000"/>
          </a:xfrm>
        </p:grpSpPr>
        <p:sp>
          <p:nvSpPr>
            <p:cNvPr id="9" name="Flowchart: Delay 8"/>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0" name="TextBox 9"/>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pic>
        <p:nvPicPr>
          <p:cNvPr id="21" name="Picture 20" descr="C21-SE-MC-009-Page247.jpg"/>
          <p:cNvPicPr>
            <a:picLocks noChangeAspect="1"/>
          </p:cNvPicPr>
          <p:nvPr/>
        </p:nvPicPr>
        <p:blipFill>
          <a:blip r:embed="rId2" cstate="print"/>
          <a:srcRect l="16679" t="22504"/>
          <a:stretch>
            <a:fillRect/>
          </a:stretch>
        </p:blipFill>
        <p:spPr>
          <a:xfrm>
            <a:off x="2066925" y="2743200"/>
            <a:ext cx="6400800" cy="3209105"/>
          </a:xfrm>
          <a:prstGeom prst="rect">
            <a:avLst/>
          </a:prstGeom>
        </p:spPr>
      </p:pic>
      <p:grpSp>
        <p:nvGrpSpPr>
          <p:cNvPr id="50" name="Group 49"/>
          <p:cNvGrpSpPr/>
          <p:nvPr/>
        </p:nvGrpSpPr>
        <p:grpSpPr>
          <a:xfrm>
            <a:off x="133350" y="3200400"/>
            <a:ext cx="6191250" cy="1981200"/>
            <a:chOff x="285750" y="3429000"/>
            <a:chExt cx="6191250" cy="1981200"/>
          </a:xfrm>
        </p:grpSpPr>
        <p:grpSp>
          <p:nvGrpSpPr>
            <p:cNvPr id="43" name="Group 42"/>
            <p:cNvGrpSpPr/>
            <p:nvPr/>
          </p:nvGrpSpPr>
          <p:grpSpPr>
            <a:xfrm>
              <a:off x="2133600" y="3429000"/>
              <a:ext cx="4343400" cy="1981200"/>
              <a:chOff x="1752600" y="3429000"/>
              <a:chExt cx="4648200" cy="1981200"/>
            </a:xfrm>
          </p:grpSpPr>
          <p:sp>
            <p:nvSpPr>
              <p:cNvPr id="39" name="Oval 38"/>
              <p:cNvSpPr/>
              <p:nvPr/>
            </p:nvSpPr>
            <p:spPr>
              <a:xfrm>
                <a:off x="1752600" y="3429000"/>
                <a:ext cx="4648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752600" y="5105400"/>
                <a:ext cx="4648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p:cNvSpPr txBox="1"/>
            <p:nvPr/>
          </p:nvSpPr>
          <p:spPr>
            <a:xfrm>
              <a:off x="285750" y="4038600"/>
              <a:ext cx="1447800" cy="646331"/>
            </a:xfrm>
            <a:prstGeom prst="rect">
              <a:avLst/>
            </a:prstGeom>
            <a:noFill/>
          </p:spPr>
          <p:txBody>
            <a:bodyPr wrap="square" rtlCol="0">
              <a:spAutoFit/>
            </a:bodyPr>
            <a:lstStyle/>
            <a:p>
              <a:r>
                <a:rPr lang="en-US" dirty="0" smtClean="0">
                  <a:solidFill>
                    <a:srgbClr val="FF0000"/>
                  </a:solidFill>
                </a:rPr>
                <a:t>Same column headings</a:t>
              </a:r>
              <a:endParaRPr lang="en-US" dirty="0">
                <a:solidFill>
                  <a:srgbClr val="FF0000"/>
                </a:solidFill>
              </a:endParaRPr>
            </a:p>
          </p:txBody>
        </p:sp>
      </p:grpSp>
      <p:grpSp>
        <p:nvGrpSpPr>
          <p:cNvPr id="71" name="Group 70"/>
          <p:cNvGrpSpPr/>
          <p:nvPr/>
        </p:nvGrpSpPr>
        <p:grpSpPr>
          <a:xfrm>
            <a:off x="762000" y="2133600"/>
            <a:ext cx="1524000" cy="1447800"/>
            <a:chOff x="914400" y="2362200"/>
            <a:chExt cx="1524000" cy="1447800"/>
          </a:xfrm>
        </p:grpSpPr>
        <p:grpSp>
          <p:nvGrpSpPr>
            <p:cNvPr id="25" name="Group 24"/>
            <p:cNvGrpSpPr/>
            <p:nvPr/>
          </p:nvGrpSpPr>
          <p:grpSpPr>
            <a:xfrm>
              <a:off x="1552575" y="2362200"/>
              <a:ext cx="885825" cy="1447800"/>
              <a:chOff x="1066800" y="2819400"/>
              <a:chExt cx="885825" cy="1447800"/>
            </a:xfrm>
          </p:grpSpPr>
          <p:cxnSp>
            <p:nvCxnSpPr>
              <p:cNvPr id="26" name="Straight Arrow Connector 25"/>
              <p:cNvCxnSpPr/>
              <p:nvPr/>
            </p:nvCxnSpPr>
            <p:spPr>
              <a:xfrm>
                <a:off x="1249680" y="2895600"/>
                <a:ext cx="702945" cy="1371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7"/>
              <p:cNvSpPr>
                <a:spLocks noChangeArrowheads="1"/>
              </p:cNvSpPr>
              <p:nvPr/>
            </p:nvSpPr>
            <p:spPr bwMode="auto">
              <a:xfrm>
                <a:off x="1066800" y="2819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3</a:t>
                </a:r>
              </a:p>
            </p:txBody>
          </p:sp>
        </p:grpSp>
        <p:sp>
          <p:nvSpPr>
            <p:cNvPr id="56" name="Rectangle 55"/>
            <p:cNvSpPr/>
            <p:nvPr/>
          </p:nvSpPr>
          <p:spPr>
            <a:xfrm>
              <a:off x="914400" y="2362200"/>
              <a:ext cx="625684" cy="369332"/>
            </a:xfrm>
            <a:prstGeom prst="rect">
              <a:avLst/>
            </a:prstGeom>
          </p:spPr>
          <p:txBody>
            <a:bodyPr wrap="none">
              <a:spAutoFit/>
            </a:bodyPr>
            <a:lstStyle/>
            <a:p>
              <a:pPr lvl="0"/>
              <a:r>
                <a:rPr lang="en-US" dirty="0" smtClean="0">
                  <a:solidFill>
                    <a:srgbClr val="0070C0"/>
                  </a:solidFill>
                </a:rPr>
                <a:t>Date</a:t>
              </a:r>
            </a:p>
          </p:txBody>
        </p:sp>
      </p:grpSp>
      <p:grpSp>
        <p:nvGrpSpPr>
          <p:cNvPr id="69" name="Group 68"/>
          <p:cNvGrpSpPr/>
          <p:nvPr/>
        </p:nvGrpSpPr>
        <p:grpSpPr>
          <a:xfrm>
            <a:off x="2057400" y="1600200"/>
            <a:ext cx="2209800" cy="1371600"/>
            <a:chOff x="2209800" y="1828800"/>
            <a:chExt cx="2209800" cy="1371600"/>
          </a:xfrm>
        </p:grpSpPr>
        <p:grpSp>
          <p:nvGrpSpPr>
            <p:cNvPr id="18" name="Group 17"/>
            <p:cNvGrpSpPr/>
            <p:nvPr/>
          </p:nvGrpSpPr>
          <p:grpSpPr>
            <a:xfrm>
              <a:off x="2209800" y="1828800"/>
              <a:ext cx="914400" cy="1371600"/>
              <a:chOff x="1066800" y="2819400"/>
              <a:chExt cx="914400" cy="1371600"/>
            </a:xfrm>
          </p:grpSpPr>
          <p:cxnSp>
            <p:nvCxnSpPr>
              <p:cNvPr id="19" name="Straight Arrow Connector 18"/>
              <p:cNvCxnSpPr/>
              <p:nvPr/>
            </p:nvCxnSpPr>
            <p:spPr>
              <a:xfrm>
                <a:off x="1249680" y="2895600"/>
                <a:ext cx="731520" cy="1295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7"/>
              <p:cNvSpPr>
                <a:spLocks noChangeArrowheads="1"/>
              </p:cNvSpPr>
              <p:nvPr/>
            </p:nvSpPr>
            <p:spPr bwMode="auto">
              <a:xfrm>
                <a:off x="1066800" y="2819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1</a:t>
                </a:r>
              </a:p>
            </p:txBody>
          </p:sp>
        </p:grpSp>
        <p:sp>
          <p:nvSpPr>
            <p:cNvPr id="57" name="Rectangle 56"/>
            <p:cNvSpPr/>
            <p:nvPr/>
          </p:nvSpPr>
          <p:spPr>
            <a:xfrm>
              <a:off x="2590800" y="1828800"/>
              <a:ext cx="1828800" cy="369332"/>
            </a:xfrm>
            <a:prstGeom prst="rect">
              <a:avLst/>
            </a:prstGeom>
          </p:spPr>
          <p:txBody>
            <a:bodyPr wrap="square">
              <a:spAutoFit/>
            </a:bodyPr>
            <a:lstStyle/>
            <a:p>
              <a:pPr lvl="0"/>
              <a:r>
                <a:rPr lang="en-US" dirty="0" smtClean="0">
                  <a:solidFill>
                    <a:srgbClr val="0070C0"/>
                  </a:solidFill>
                </a:rPr>
                <a:t>Account  Name</a:t>
              </a:r>
            </a:p>
          </p:txBody>
        </p:sp>
      </p:grpSp>
      <p:grpSp>
        <p:nvGrpSpPr>
          <p:cNvPr id="70" name="Group 69"/>
          <p:cNvGrpSpPr/>
          <p:nvPr/>
        </p:nvGrpSpPr>
        <p:grpSpPr>
          <a:xfrm>
            <a:off x="6972300" y="1600200"/>
            <a:ext cx="2019300" cy="1295400"/>
            <a:chOff x="7124700" y="1828800"/>
            <a:chExt cx="2019300" cy="1295400"/>
          </a:xfrm>
        </p:grpSpPr>
        <p:grpSp>
          <p:nvGrpSpPr>
            <p:cNvPr id="22" name="Group 21"/>
            <p:cNvGrpSpPr/>
            <p:nvPr/>
          </p:nvGrpSpPr>
          <p:grpSpPr>
            <a:xfrm>
              <a:off x="7124700" y="1828800"/>
              <a:ext cx="365760" cy="1295400"/>
              <a:chOff x="1066800" y="2819400"/>
              <a:chExt cx="365760" cy="1295400"/>
            </a:xfrm>
          </p:grpSpPr>
          <p:cxnSp>
            <p:nvCxnSpPr>
              <p:cNvPr id="23" name="Straight Arrow Connector 22"/>
              <p:cNvCxnSpPr/>
              <p:nvPr/>
            </p:nvCxnSpPr>
            <p:spPr>
              <a:xfrm>
                <a:off x="1249680" y="2895600"/>
                <a:ext cx="7620" cy="12192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7"/>
              <p:cNvSpPr>
                <a:spLocks noChangeArrowheads="1"/>
              </p:cNvSpPr>
              <p:nvPr/>
            </p:nvSpPr>
            <p:spPr bwMode="auto">
              <a:xfrm>
                <a:off x="1066800" y="2819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2</a:t>
                </a:r>
              </a:p>
            </p:txBody>
          </p:sp>
        </p:grpSp>
        <p:sp>
          <p:nvSpPr>
            <p:cNvPr id="59" name="Rectangle 58"/>
            <p:cNvSpPr/>
            <p:nvPr/>
          </p:nvSpPr>
          <p:spPr>
            <a:xfrm>
              <a:off x="7467600" y="1828800"/>
              <a:ext cx="1676400" cy="646331"/>
            </a:xfrm>
            <a:prstGeom prst="rect">
              <a:avLst/>
            </a:prstGeom>
          </p:spPr>
          <p:txBody>
            <a:bodyPr wrap="square">
              <a:spAutoFit/>
            </a:bodyPr>
            <a:lstStyle/>
            <a:p>
              <a:pPr lvl="0"/>
              <a:r>
                <a:rPr lang="en-US" dirty="0" smtClean="0">
                  <a:solidFill>
                    <a:srgbClr val="0070C0"/>
                  </a:solidFill>
                </a:rPr>
                <a:t>Account Number</a:t>
              </a:r>
            </a:p>
          </p:txBody>
        </p:sp>
      </p:grpSp>
      <p:grpSp>
        <p:nvGrpSpPr>
          <p:cNvPr id="72" name="Group 71"/>
          <p:cNvGrpSpPr/>
          <p:nvPr/>
        </p:nvGrpSpPr>
        <p:grpSpPr>
          <a:xfrm>
            <a:off x="3124200" y="2133600"/>
            <a:ext cx="1600200" cy="1371600"/>
            <a:chOff x="3276600" y="2362200"/>
            <a:chExt cx="1600200" cy="1371600"/>
          </a:xfrm>
        </p:grpSpPr>
        <p:grpSp>
          <p:nvGrpSpPr>
            <p:cNvPr id="28" name="Group 27"/>
            <p:cNvGrpSpPr/>
            <p:nvPr/>
          </p:nvGrpSpPr>
          <p:grpSpPr>
            <a:xfrm>
              <a:off x="3276600" y="2362200"/>
              <a:ext cx="685800" cy="1371600"/>
              <a:chOff x="746760" y="2819400"/>
              <a:chExt cx="685800" cy="1371600"/>
            </a:xfrm>
          </p:grpSpPr>
          <p:cxnSp>
            <p:nvCxnSpPr>
              <p:cNvPr id="29" name="Straight Arrow Connector 28"/>
              <p:cNvCxnSpPr/>
              <p:nvPr/>
            </p:nvCxnSpPr>
            <p:spPr>
              <a:xfrm flipH="1">
                <a:off x="746760" y="2895600"/>
                <a:ext cx="502920" cy="12954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7"/>
              <p:cNvSpPr>
                <a:spLocks noChangeArrowheads="1"/>
              </p:cNvSpPr>
              <p:nvPr/>
            </p:nvSpPr>
            <p:spPr bwMode="auto">
              <a:xfrm>
                <a:off x="1066800" y="2819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4</a:t>
                </a:r>
              </a:p>
            </p:txBody>
          </p:sp>
        </p:grpSp>
        <p:sp>
          <p:nvSpPr>
            <p:cNvPr id="60" name="Rectangle 59"/>
            <p:cNvSpPr/>
            <p:nvPr/>
          </p:nvSpPr>
          <p:spPr>
            <a:xfrm>
              <a:off x="3953021" y="2362200"/>
              <a:ext cx="923779" cy="369332"/>
            </a:xfrm>
            <a:prstGeom prst="rect">
              <a:avLst/>
            </a:prstGeom>
          </p:spPr>
          <p:txBody>
            <a:bodyPr wrap="none">
              <a:spAutoFit/>
            </a:bodyPr>
            <a:lstStyle/>
            <a:p>
              <a:pPr lvl="0"/>
              <a:r>
                <a:rPr lang="en-US" i="1" dirty="0" smtClean="0">
                  <a:solidFill>
                    <a:srgbClr val="0070C0"/>
                  </a:solidFill>
                </a:rPr>
                <a:t>Balance</a:t>
              </a:r>
            </a:p>
          </p:txBody>
        </p:sp>
      </p:grpSp>
      <p:grpSp>
        <p:nvGrpSpPr>
          <p:cNvPr id="74" name="Group 73"/>
          <p:cNvGrpSpPr/>
          <p:nvPr/>
        </p:nvGrpSpPr>
        <p:grpSpPr>
          <a:xfrm>
            <a:off x="7315200" y="2743200"/>
            <a:ext cx="1676400" cy="762000"/>
            <a:chOff x="7467600" y="2971800"/>
            <a:chExt cx="1676400" cy="762000"/>
          </a:xfrm>
        </p:grpSpPr>
        <p:grpSp>
          <p:nvGrpSpPr>
            <p:cNvPr id="34" name="Group 33"/>
            <p:cNvGrpSpPr/>
            <p:nvPr/>
          </p:nvGrpSpPr>
          <p:grpSpPr>
            <a:xfrm>
              <a:off x="7467600" y="2971800"/>
              <a:ext cx="670560" cy="762000"/>
              <a:chOff x="762000" y="2819400"/>
              <a:chExt cx="670560" cy="762000"/>
            </a:xfrm>
          </p:grpSpPr>
          <p:cxnSp>
            <p:nvCxnSpPr>
              <p:cNvPr id="35" name="Straight Arrow Connector 34"/>
              <p:cNvCxnSpPr/>
              <p:nvPr/>
            </p:nvCxnSpPr>
            <p:spPr>
              <a:xfrm flipH="1">
                <a:off x="762000" y="2971800"/>
                <a:ext cx="457200" cy="609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7"/>
              <p:cNvSpPr>
                <a:spLocks noChangeArrowheads="1"/>
              </p:cNvSpPr>
              <p:nvPr/>
            </p:nvSpPr>
            <p:spPr bwMode="auto">
              <a:xfrm>
                <a:off x="1066800" y="2819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6</a:t>
                </a:r>
              </a:p>
            </p:txBody>
          </p:sp>
        </p:grpSp>
        <p:sp>
          <p:nvSpPr>
            <p:cNvPr id="61" name="Rectangle 60"/>
            <p:cNvSpPr/>
            <p:nvPr/>
          </p:nvSpPr>
          <p:spPr>
            <a:xfrm>
              <a:off x="8153400" y="2971800"/>
              <a:ext cx="990600" cy="646331"/>
            </a:xfrm>
            <a:prstGeom prst="rect">
              <a:avLst/>
            </a:prstGeom>
          </p:spPr>
          <p:txBody>
            <a:bodyPr wrap="square">
              <a:spAutoFit/>
            </a:bodyPr>
            <a:lstStyle/>
            <a:p>
              <a:pPr lvl="0"/>
              <a:r>
                <a:rPr lang="en-US" dirty="0" smtClean="0">
                  <a:solidFill>
                    <a:srgbClr val="0070C0"/>
                  </a:solidFill>
                </a:rPr>
                <a:t>Account </a:t>
              </a:r>
              <a:br>
                <a:rPr lang="en-US" dirty="0" smtClean="0">
                  <a:solidFill>
                    <a:srgbClr val="0070C0"/>
                  </a:solidFill>
                </a:rPr>
              </a:br>
              <a:r>
                <a:rPr lang="en-US" dirty="0" smtClean="0">
                  <a:solidFill>
                    <a:srgbClr val="0070C0"/>
                  </a:solidFill>
                </a:rPr>
                <a:t>Balance</a:t>
              </a:r>
              <a:endParaRPr lang="en-US" dirty="0">
                <a:solidFill>
                  <a:srgbClr val="0070C0"/>
                </a:solidFill>
              </a:endParaRPr>
            </a:p>
          </p:txBody>
        </p:sp>
      </p:grpSp>
      <p:grpSp>
        <p:nvGrpSpPr>
          <p:cNvPr id="73" name="Group 72"/>
          <p:cNvGrpSpPr/>
          <p:nvPr/>
        </p:nvGrpSpPr>
        <p:grpSpPr>
          <a:xfrm>
            <a:off x="4495800" y="2133600"/>
            <a:ext cx="2743200" cy="1447800"/>
            <a:chOff x="4648200" y="2362200"/>
            <a:chExt cx="2743200" cy="1447800"/>
          </a:xfrm>
        </p:grpSpPr>
        <p:grpSp>
          <p:nvGrpSpPr>
            <p:cNvPr id="31" name="Group 30"/>
            <p:cNvGrpSpPr/>
            <p:nvPr/>
          </p:nvGrpSpPr>
          <p:grpSpPr>
            <a:xfrm>
              <a:off x="4648200" y="2362200"/>
              <a:ext cx="914400" cy="1447800"/>
              <a:chOff x="518160" y="2819400"/>
              <a:chExt cx="914400" cy="1447800"/>
            </a:xfrm>
          </p:grpSpPr>
          <p:cxnSp>
            <p:nvCxnSpPr>
              <p:cNvPr id="32" name="Straight Arrow Connector 31"/>
              <p:cNvCxnSpPr/>
              <p:nvPr/>
            </p:nvCxnSpPr>
            <p:spPr>
              <a:xfrm flipH="1">
                <a:off x="518160" y="2895600"/>
                <a:ext cx="731520" cy="137160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7"/>
              <p:cNvSpPr>
                <a:spLocks noChangeArrowheads="1"/>
              </p:cNvSpPr>
              <p:nvPr/>
            </p:nvSpPr>
            <p:spPr bwMode="auto">
              <a:xfrm>
                <a:off x="1066800" y="2819400"/>
                <a:ext cx="365760" cy="365760"/>
              </a:xfrm>
              <a:prstGeom prst="ellipse">
                <a:avLst/>
              </a:prstGeom>
              <a:gradFill>
                <a:gsLst>
                  <a:gs pos="0">
                    <a:srgbClr val="FF0000"/>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lIns="0" tIns="0" rIns="0" bIns="0" rtlCol="0" anchor="ctr" anchorCtr="1"/>
              <a:lstStyle/>
              <a:p>
                <a:pPr algn="ctr"/>
                <a:r>
                  <a:rPr lang="en-US" b="1" dirty="0" smtClean="0"/>
                  <a:t>5</a:t>
                </a:r>
              </a:p>
            </p:txBody>
          </p:sp>
        </p:grpSp>
        <p:sp>
          <p:nvSpPr>
            <p:cNvPr id="63" name="Rectangle 62"/>
            <p:cNvSpPr/>
            <p:nvPr/>
          </p:nvSpPr>
          <p:spPr>
            <a:xfrm>
              <a:off x="5562600" y="2362200"/>
              <a:ext cx="1828800" cy="369332"/>
            </a:xfrm>
            <a:prstGeom prst="rect">
              <a:avLst/>
            </a:prstGeom>
          </p:spPr>
          <p:txBody>
            <a:bodyPr wrap="square">
              <a:spAutoFit/>
            </a:bodyPr>
            <a:lstStyle/>
            <a:p>
              <a:pPr lvl="0"/>
              <a:r>
                <a:rPr lang="en-US" dirty="0" smtClean="0">
                  <a:solidFill>
                    <a:srgbClr val="0070C0"/>
                  </a:solidFill>
                </a:rPr>
                <a:t>Check Mark</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up)">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up)">
                                      <p:cBhvr>
                                        <p:cTn id="22" dur="50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up)">
                                      <p:cBhvr>
                                        <p:cTn id="27" dur="5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ipe(up)">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up)">
                                      <p:cBhvr>
                                        <p:cTn id="3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spcBef>
                <a:spcPts val="0"/>
              </a:spcBef>
              <a:spcAft>
                <a:spcPts val="600"/>
              </a:spcAft>
            </a:pPr>
            <a:r>
              <a:rPr lang="en-US" b="1" dirty="0" smtClean="0">
                <a:solidFill>
                  <a:schemeClr val="accent1"/>
                </a:solidFill>
              </a:rPr>
              <a:t>Lesson 9-1 </a:t>
            </a:r>
            <a:r>
              <a:rPr lang="en-US" dirty="0" smtClean="0"/>
              <a:t>Audit Your Understanding</a:t>
            </a:r>
            <a:endParaRPr lang="en-US" dirty="0"/>
          </a:p>
        </p:txBody>
      </p:sp>
      <p:sp>
        <p:nvSpPr>
          <p:cNvPr id="7" name="Content Placeholder 6"/>
          <p:cNvSpPr>
            <a:spLocks noGrp="1"/>
          </p:cNvSpPr>
          <p:nvPr>
            <p:ph idx="1"/>
          </p:nvPr>
        </p:nvSpPr>
        <p:spPr/>
        <p:txBody>
          <a:bodyPr vert="horz" lIns="91440" tIns="45720" rIns="91440" bIns="45720" rtlCol="0">
            <a:normAutofit/>
          </a:bodyPr>
          <a:lstStyle/>
          <a:p>
            <a:pPr marL="514350" marR="0" indent="-514350">
              <a:lnSpc>
                <a:spcPct val="100000"/>
              </a:lnSpc>
              <a:spcBef>
                <a:spcPts val="0"/>
              </a:spcBef>
              <a:spcAft>
                <a:spcPts val="600"/>
              </a:spcAft>
              <a:buNone/>
            </a:pPr>
            <a:r>
              <a:rPr lang="en-US" b="1" dirty="0" smtClean="0">
                <a:solidFill>
                  <a:srgbClr val="FF0000"/>
                </a:solidFill>
              </a:rPr>
              <a:t>1.	</a:t>
            </a:r>
            <a:r>
              <a:rPr lang="en-US" dirty="0" smtClean="0"/>
              <a:t>What </a:t>
            </a:r>
            <a:r>
              <a:rPr lang="en-US" dirty="0"/>
              <a:t>is the primary difference between retail and wholesale </a:t>
            </a:r>
            <a:r>
              <a:rPr lang="en-US" dirty="0" smtClean="0"/>
              <a:t>merchandising businesses?</a:t>
            </a:r>
            <a:endParaRPr lang="en-US" dirty="0"/>
          </a:p>
        </p:txBody>
      </p:sp>
      <p:sp>
        <p:nvSpPr>
          <p:cNvPr id="4" name="Slide Number Placeholder 3"/>
          <p:cNvSpPr>
            <a:spLocks noGrp="1"/>
          </p:cNvSpPr>
          <p:nvPr>
            <p:ph type="sldNum" sz="quarter" idx="12"/>
          </p:nvPr>
        </p:nvSpPr>
        <p:spPr/>
        <p:txBody>
          <a:bodyPr/>
          <a:lstStyle/>
          <a:p>
            <a:r>
              <a:rPr lang="en-US" dirty="0" smtClean="0"/>
              <a:t>SLIDE </a:t>
            </a:r>
            <a:fld id="{FCD2455E-EC1D-45EA-B6B2-90AB88848CFD}" type="slidenum">
              <a:rPr lang="en-US" smtClean="0"/>
              <a:pPr/>
              <a:t>9</a:t>
            </a:fld>
            <a:endParaRPr lang="en-US" dirty="0"/>
          </a:p>
        </p:txBody>
      </p:sp>
      <p:pic>
        <p:nvPicPr>
          <p:cNvPr id="18439"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V="1">
            <a:off x="5048250" y="228600"/>
            <a:ext cx="4095750" cy="533400"/>
          </a:xfrm>
          <a:prstGeom prst="rect">
            <a:avLst/>
          </a:prstGeom>
          <a:noFill/>
          <a:ln w="9525">
            <a:noFill/>
            <a:miter lim="800000"/>
            <a:headEnd/>
            <a:tailEnd/>
          </a:ln>
        </p:spPr>
      </p:pic>
      <p:sp>
        <p:nvSpPr>
          <p:cNvPr id="6" name="Isosceles Triangle 5"/>
          <p:cNvSpPr/>
          <p:nvPr/>
        </p:nvSpPr>
        <p:spPr>
          <a:xfrm rot="5400000">
            <a:off x="-228600" y="1084730"/>
            <a:ext cx="914400" cy="457200"/>
          </a:xfrm>
          <a:prstGeom prst="triangle">
            <a:avLst/>
          </a:prstGeom>
          <a:solidFill>
            <a:srgbClr val="FFA41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txBox="1">
            <a:spLocks/>
          </p:cNvSpPr>
          <p:nvPr/>
        </p:nvSpPr>
        <p:spPr>
          <a:xfrm>
            <a:off x="914400" y="3429000"/>
            <a:ext cx="7315200" cy="2697163"/>
          </a:xfrm>
          <a:prstGeom prst="rect">
            <a:avLst/>
          </a:prstGeom>
          <a:solidFill>
            <a:schemeClr val="bg2"/>
          </a:solidFill>
        </p:spPr>
        <p:txBody>
          <a:bodyPr vert="horz" lIns="91440" tIns="45720" rIns="91440" bIns="45720" rtlCol="0">
            <a:normAutofit fontScale="92500" lnSpcReduction="10000"/>
          </a:bodyPr>
          <a:lstStyle/>
          <a:p>
            <a:pPr marL="0" marR="0" lvl="0" indent="0" algn="l" defTabSz="914400" rtl="0" eaLnBrk="1" fontAlgn="auto" latinLnBrk="0" hangingPunct="1">
              <a:lnSpc>
                <a:spcPct val="100000"/>
              </a:lnSpc>
              <a:spcBef>
                <a:spcPct val="20000"/>
              </a:spcBef>
              <a:spcAft>
                <a:spcPts val="0"/>
              </a:spcAft>
              <a:buClr>
                <a:srgbClr val="FF0000"/>
              </a:buClr>
              <a:buSzTx/>
              <a:buFont typeface="Calibri" pitchFamily="34" charset="0"/>
              <a:buNone/>
              <a:tabLst/>
              <a:defRPr/>
            </a:pPr>
            <a:r>
              <a:rPr kumimoji="0" lang="en-US" sz="2400" b="1" i="0" u="none" strike="noStrike" kern="1200" cap="none" spc="0" normalizeH="0" baseline="0" noProof="0" dirty="0" smtClean="0">
                <a:ln>
                  <a:noFill/>
                </a:ln>
                <a:solidFill>
                  <a:srgbClr val="FF0000"/>
                </a:solidFill>
                <a:effectLst/>
                <a:uLnTx/>
                <a:uFillTx/>
                <a:latin typeface="+mn-lt"/>
                <a:ea typeface="+mn-ea"/>
                <a:cs typeface="+mn-cs"/>
              </a:rPr>
              <a:t>ANSWER</a:t>
            </a:r>
          </a:p>
          <a:p>
            <a:pPr>
              <a:spcBef>
                <a:spcPct val="20000"/>
              </a:spcBef>
              <a:buClr>
                <a:srgbClr val="FF0000"/>
              </a:buClr>
            </a:pPr>
            <a:r>
              <a:rPr lang="en-US" sz="3200" dirty="0" smtClean="0"/>
              <a:t>A retail merchandising business sells to those who use or consume the goods. A wholesale merchandising business buys and resells merchandise primarily to other merchandising businesses.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9" name="Group 8"/>
          <p:cNvGrpSpPr/>
          <p:nvPr/>
        </p:nvGrpSpPr>
        <p:grpSpPr>
          <a:xfrm>
            <a:off x="7879080" y="0"/>
            <a:ext cx="1188720" cy="381000"/>
            <a:chOff x="7879080" y="0"/>
            <a:chExt cx="1188720" cy="381000"/>
          </a:xfrm>
        </p:grpSpPr>
        <p:sp>
          <p:nvSpPr>
            <p:cNvPr id="10" name="Flowchart: Delay 9"/>
            <p:cNvSpPr/>
            <p:nvPr/>
          </p:nvSpPr>
          <p:spPr>
            <a:xfrm rot="5400000">
              <a:off x="8282940" y="-403860"/>
              <a:ext cx="381000" cy="1188720"/>
            </a:xfrm>
            <a:prstGeom prst="flowChartDelay">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p:cNvSpPr txBox="1"/>
            <p:nvPr/>
          </p:nvSpPr>
          <p:spPr>
            <a:xfrm>
              <a:off x="8049286" y="0"/>
              <a:ext cx="848309" cy="276999"/>
            </a:xfrm>
            <a:prstGeom prst="rect">
              <a:avLst/>
            </a:prstGeom>
            <a:noFill/>
          </p:spPr>
          <p:txBody>
            <a:bodyPr wrap="none" rtlCol="0">
              <a:spAutoFit/>
            </a:bodyPr>
            <a:lstStyle/>
            <a:p>
              <a:pPr algn="ctr"/>
              <a:r>
                <a:rPr lang="en-US" sz="1200" dirty="0" smtClean="0">
                  <a:solidFill>
                    <a:schemeClr val="bg1"/>
                  </a:solidFill>
                </a:rPr>
                <a:t>Lesson 9-1</a:t>
              </a:r>
              <a:endParaRPr lang="en-US" sz="1200" dirty="0">
                <a:solidFill>
                  <a:schemeClr val="bg1"/>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13B927D0F9B24F9A8549328320DE96" ma:contentTypeVersion="3" ma:contentTypeDescription="Create a new document." ma:contentTypeScope="" ma:versionID="c587ee95acd453a4f428ec6fd283fd7e">
  <xsd:schema xmlns:xsd="http://www.w3.org/2001/XMLSchema" xmlns:xs="http://www.w3.org/2001/XMLSchema" xmlns:p="http://schemas.microsoft.com/office/2006/metadata/properties" xmlns:ns2="93a3a46d-073c-4d11-b89a-b78f548e1217" targetNamespace="http://schemas.microsoft.com/office/2006/metadata/properties" ma:root="true" ma:fieldsID="396069a6e6bac8a42428bda4abf59bce" ns2:_="">
    <xsd:import namespace="93a3a46d-073c-4d11-b89a-b78f548e121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a3a46d-073c-4d11-b89a-b78f548e12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DF72D1-2BBC-403C-A677-E01B0A6C72BF}"/>
</file>

<file path=customXml/itemProps2.xml><?xml version="1.0" encoding="utf-8"?>
<ds:datastoreItem xmlns:ds="http://schemas.openxmlformats.org/officeDocument/2006/customXml" ds:itemID="{B62B9329-9B4F-4A13-8DD2-AB6FC7235D6F}"/>
</file>

<file path=customXml/itemProps3.xml><?xml version="1.0" encoding="utf-8"?>
<ds:datastoreItem xmlns:ds="http://schemas.openxmlformats.org/officeDocument/2006/customXml" ds:itemID="{788E1991-2BB7-449A-9E6D-7FE7A32BB64E}"/>
</file>

<file path=docProps/app.xml><?xml version="1.0" encoding="utf-8"?>
<Properties xmlns="http://schemas.openxmlformats.org/officeDocument/2006/extended-properties" xmlns:vt="http://schemas.openxmlformats.org/officeDocument/2006/docPropsVTypes">
  <TotalTime>4125</TotalTime>
  <Words>2766</Words>
  <Application>Microsoft Office PowerPoint</Application>
  <PresentationFormat>On-screen Show (4:3)</PresentationFormat>
  <Paragraphs>701</Paragraphs>
  <Slides>76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Times New Roman</vt:lpstr>
      <vt:lpstr>Wingdings</vt:lpstr>
      <vt:lpstr>Custom Design</vt:lpstr>
      <vt:lpstr>PowerPoint Presentation</vt:lpstr>
      <vt:lpstr>Merchandising Businesses</vt:lpstr>
      <vt:lpstr>Forming a Corporation</vt:lpstr>
      <vt:lpstr>Forming a Corporation</vt:lpstr>
      <vt:lpstr>Forming a Corporation</vt:lpstr>
      <vt:lpstr>Subsidiary Ledgers and Controlling Accounts</vt:lpstr>
      <vt:lpstr>Subsidiary Ledgers and Controlling Accounts</vt:lpstr>
      <vt:lpstr>Subsidiary Ledger Form</vt:lpstr>
      <vt:lpstr>Lesson 9-1 Audit Your Understanding</vt:lpstr>
      <vt:lpstr>Lesson 9-1 Audit Your Understanding</vt:lpstr>
      <vt:lpstr>Lesson 9-1 Audit Your Understanding</vt:lpstr>
      <vt:lpstr>Lesson 9-1 Audit Your Understanding</vt:lpstr>
      <vt:lpstr>Lesson 9-1 Audit Your Understanding</vt:lpstr>
      <vt:lpstr>Work Together 9-1 On You Own 9-1</vt:lpstr>
      <vt:lpstr>PowerPoint Presentation</vt:lpstr>
      <vt:lpstr>Measuring Inventory</vt:lpstr>
      <vt:lpstr>Perpetual Inventory Method</vt:lpstr>
      <vt:lpstr>Periodic Inventory Method</vt:lpstr>
      <vt:lpstr>Cost of Goods Sold</vt:lpstr>
      <vt:lpstr>Ordering Merchandise</vt:lpstr>
      <vt:lpstr>Ordering Merchandise</vt:lpstr>
      <vt:lpstr>Using Special Journals</vt:lpstr>
      <vt:lpstr>Purchases Journal</vt:lpstr>
      <vt:lpstr>Purchases Journal</vt:lpstr>
      <vt:lpstr>Purchase Invoice</vt:lpstr>
      <vt:lpstr>Purchase Invoice</vt:lpstr>
      <vt:lpstr>Purchasing Merchandise on Account</vt:lpstr>
      <vt:lpstr>Lesson 9-2 Audit Your Understanding</vt:lpstr>
      <vt:lpstr>Lesson 9-2 Audit Your Understanding</vt:lpstr>
      <vt:lpstr>Lesson 9-2 Audit Your Understanding</vt:lpstr>
      <vt:lpstr>Lesson 9-2 Audit Your Understanding</vt:lpstr>
      <vt:lpstr>Lesson 9-2 Audit Your Understanding</vt:lpstr>
      <vt:lpstr>Lesson 9-2 Audit Your Understanding</vt:lpstr>
      <vt:lpstr>Lesson 9-2 Audit Your Understanding</vt:lpstr>
      <vt:lpstr>Work Together 9-2 On You Own 9-2</vt:lpstr>
      <vt:lpstr>PowerPoint Presentation</vt:lpstr>
      <vt:lpstr>Posting from a Purchases Journal to an Accounts Payable Ledger</vt:lpstr>
      <vt:lpstr>Totaling and Ruling a Purchases Journal</vt:lpstr>
      <vt:lpstr>Posting the Total of a Purchases Journal to a General Ledger</vt:lpstr>
      <vt:lpstr>Lesson 9-3 Audit Your Understanding</vt:lpstr>
      <vt:lpstr>Lesson 9-3 Audit Your Understanding</vt:lpstr>
      <vt:lpstr>Lesson 9-3 Audit Your Understanding</vt:lpstr>
      <vt:lpstr>Work Together 9-3 On You Own 9-3</vt:lpstr>
      <vt:lpstr>PowerPoint Presentation</vt:lpstr>
      <vt:lpstr>Cash Payments Journal</vt:lpstr>
      <vt:lpstr>Trade Discount</vt:lpstr>
      <vt:lpstr>Cash Discount</vt:lpstr>
      <vt:lpstr>Cash Payment of an Expense</vt:lpstr>
      <vt:lpstr>Buying Supplies for Cash</vt:lpstr>
      <vt:lpstr>Cash Payments for Purchases</vt:lpstr>
      <vt:lpstr>Cash Payments on Account with Purchases Discounts</vt:lpstr>
      <vt:lpstr>Cash Payments on Account with Purchases Discounts</vt:lpstr>
      <vt:lpstr>Cash Payments on Account without Purchases Discounts</vt:lpstr>
      <vt:lpstr>Replenishing a Petty Cash Fund</vt:lpstr>
      <vt:lpstr>Lesson 9-4 Audit Your Understanding</vt:lpstr>
      <vt:lpstr>Lesson 9-4 Audit Your Understanding</vt:lpstr>
      <vt:lpstr>Lesson 9-4 Audit Your Understanding</vt:lpstr>
      <vt:lpstr>Lesson 9-4 Audit Your Understanding</vt:lpstr>
      <vt:lpstr>Lesson 9-4 Audit Your Understanding</vt:lpstr>
      <vt:lpstr>Lesson 9-4 Audit Your Understanding</vt:lpstr>
      <vt:lpstr>Work Together 9-4 On You Own 9-4</vt:lpstr>
      <vt:lpstr>PowerPoint Presentation</vt:lpstr>
      <vt:lpstr>Posting from a Cash Payments Journal to an Accounts Payable Ledger</vt:lpstr>
      <vt:lpstr>Posting from a Cash Payments Journal to an Accounts Payable Ledger</vt:lpstr>
      <vt:lpstr>Posting from the General Amount Columns of a Cash Payments Journal to a General Ledger</vt:lpstr>
      <vt:lpstr>Totaling, Proving, and Ruling a Cash Payments Journal</vt:lpstr>
      <vt:lpstr>Posting from the Special Amount Columns of a Cash Payments Journal to a General Ledger</vt:lpstr>
      <vt:lpstr>Completed Accounts Payable Ledger</vt:lpstr>
      <vt:lpstr>Proving the Accounts Payable Ledger</vt:lpstr>
      <vt:lpstr>Lesson 9-5 Audit Your Understanding</vt:lpstr>
      <vt:lpstr>Lesson 9-5 Audit Your Understanding</vt:lpstr>
      <vt:lpstr>Lesson 9-5 Audit Your Understanding</vt:lpstr>
      <vt:lpstr>Work Together 9-5 On You Own 9-5</vt:lpstr>
      <vt:lpstr>Application Problems</vt:lpstr>
      <vt:lpstr>Application Problems</vt:lpstr>
      <vt:lpstr>Unit 9 Assessment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McLaughlin</dc:creator>
  <cp:lastModifiedBy>BILL</cp:lastModifiedBy>
  <cp:revision>275</cp:revision>
  <dcterms:created xsi:type="dcterms:W3CDTF">2012-07-02T15:51:50Z</dcterms:created>
  <dcterms:modified xsi:type="dcterms:W3CDTF">2016-01-22T09:31:09Z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-748959103</vt:i4>
  </property>
  <property fmtid="{D5CDD505-2E9C-101B-9397-08002B2CF9AE}" pid="3" name="_NewReviewCycle">
    <vt:lpwstr/>
  </property>
  <property fmtid="{D5CDD505-2E9C-101B-9397-08002B2CF9AE}" pid="4" name="_EmailSubject">
    <vt:lpwstr>C21 PPT Sample Comments</vt:lpwstr>
  </property>
  <property fmtid="{D5CDD505-2E9C-101B-9397-08002B2CF9AE}" pid="5" name="_AuthorEmail">
    <vt:lpwstr>Diane.Bowdler@cengage.com</vt:lpwstr>
  </property>
  <property fmtid="{D5CDD505-2E9C-101B-9397-08002B2CF9AE}" pid="6" name="_AuthorEmailDisplayName">
    <vt:lpwstr>Bowdler, Diane</vt:lpwstr>
  </property>
  <property fmtid="{D5CDD505-2E9C-101B-9397-08002B2CF9AE}" pid="7" name="ContentTypeId">
    <vt:lpwstr>0x010100B7413350F8160F44968D00BC21D368B8</vt:lpwstr>
  </property>
</Properties>
</file>